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9"/>
  </p:notesMasterIdLst>
  <p:sldIdLst>
    <p:sldId id="599" r:id="rId3"/>
    <p:sldId id="720" r:id="rId4"/>
    <p:sldId id="697" r:id="rId5"/>
    <p:sldId id="698" r:id="rId6"/>
    <p:sldId id="717" r:id="rId7"/>
    <p:sldId id="699" r:id="rId8"/>
    <p:sldId id="700" r:id="rId9"/>
    <p:sldId id="660" r:id="rId10"/>
    <p:sldId id="644" r:id="rId11"/>
    <p:sldId id="645" r:id="rId12"/>
    <p:sldId id="646" r:id="rId13"/>
    <p:sldId id="647" r:id="rId14"/>
    <p:sldId id="648" r:id="rId15"/>
    <p:sldId id="649" r:id="rId16"/>
    <p:sldId id="650" r:id="rId17"/>
    <p:sldId id="652" r:id="rId18"/>
    <p:sldId id="653" r:id="rId19"/>
    <p:sldId id="651" r:id="rId20"/>
    <p:sldId id="701" r:id="rId21"/>
    <p:sldId id="702" r:id="rId22"/>
    <p:sldId id="655" r:id="rId23"/>
    <p:sldId id="703" r:id="rId24"/>
    <p:sldId id="704" r:id="rId25"/>
    <p:sldId id="656" r:id="rId26"/>
    <p:sldId id="657" r:id="rId27"/>
    <p:sldId id="659" r:id="rId28"/>
    <p:sldId id="661" r:id="rId29"/>
    <p:sldId id="662" r:id="rId30"/>
    <p:sldId id="663" r:id="rId31"/>
    <p:sldId id="664" r:id="rId32"/>
    <p:sldId id="665" r:id="rId33"/>
    <p:sldId id="666" r:id="rId34"/>
    <p:sldId id="667" r:id="rId35"/>
    <p:sldId id="668" r:id="rId36"/>
    <p:sldId id="674" r:id="rId37"/>
    <p:sldId id="669" r:id="rId38"/>
    <p:sldId id="670" r:id="rId39"/>
    <p:sldId id="671" r:id="rId40"/>
    <p:sldId id="672" r:id="rId41"/>
    <p:sldId id="675" r:id="rId42"/>
    <p:sldId id="673" r:id="rId43"/>
    <p:sldId id="676" r:id="rId44"/>
    <p:sldId id="677" r:id="rId45"/>
    <p:sldId id="696" r:id="rId46"/>
    <p:sldId id="684" r:id="rId47"/>
    <p:sldId id="681" r:id="rId48"/>
    <p:sldId id="680" r:id="rId49"/>
    <p:sldId id="682" r:id="rId50"/>
    <p:sldId id="683" r:id="rId51"/>
    <p:sldId id="686" r:id="rId52"/>
    <p:sldId id="688" r:id="rId53"/>
    <p:sldId id="689" r:id="rId54"/>
    <p:sldId id="692" r:id="rId55"/>
    <p:sldId id="693" r:id="rId56"/>
    <p:sldId id="718" r:id="rId57"/>
    <p:sldId id="719" r:id="rId58"/>
    <p:sldId id="706" r:id="rId59"/>
    <p:sldId id="707" r:id="rId60"/>
    <p:sldId id="708" r:id="rId61"/>
    <p:sldId id="709" r:id="rId62"/>
    <p:sldId id="710" r:id="rId63"/>
    <p:sldId id="711" r:id="rId64"/>
    <p:sldId id="716" r:id="rId65"/>
    <p:sldId id="713" r:id="rId66"/>
    <p:sldId id="714" r:id="rId67"/>
    <p:sldId id="715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18344"/>
    <a:srgbClr val="4CAD5B"/>
    <a:srgbClr val="4D72BF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70" autoAdjust="0"/>
    <p:restoredTop sz="96868"/>
  </p:normalViewPr>
  <p:slideViewPr>
    <p:cSldViewPr snapToGrid="0" snapToObjects="1" showGuides="1">
      <p:cViewPr varScale="1">
        <p:scale>
          <a:sx n="152" d="100"/>
          <a:sy n="152" d="100"/>
        </p:scale>
        <p:origin x="52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4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xlinux.nist.gov/dads/HTML/bigOnotation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glish.stackexchange.com/questions/267264/how-do-you-explain-cubic-growth-of-a-function" TargetMode="Externa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3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if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hyperlink" Target="https://brilliant.org/wiki/master-theore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icl.utk.edu/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icl.utk.edu/files/print/2019/magma-sc19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bullies-bubble-sort-and-soccer-tickets.html" TargetMode="External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283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Big O notation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blipFill>
                <a:blip r:embed="rId2"/>
                <a:stretch>
                  <a:fillRect l="-909" r="-636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473BEA64-EE47-5948-AF98-A4777A299B9F}"/>
              </a:ext>
            </a:extLst>
          </p:cNvPr>
          <p:cNvSpPr txBox="1">
            <a:spLocks/>
          </p:cNvSpPr>
          <p:nvPr/>
        </p:nvSpPr>
        <p:spPr>
          <a:xfrm>
            <a:off x="671756" y="3529667"/>
            <a:ext cx="8196210" cy="13471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used to classify algorithms according to how their running time or space requirements grow as the input size grows</a:t>
            </a:r>
            <a:endParaRPr lang="en-US" dirty="0"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BA6BBDF-1E08-024C-9420-0BC99DF5F82D}"/>
              </a:ext>
            </a:extLst>
          </p:cNvPr>
          <p:cNvSpPr txBox="1">
            <a:spLocks/>
          </p:cNvSpPr>
          <p:nvPr/>
        </p:nvSpPr>
        <p:spPr>
          <a:xfrm>
            <a:off x="671756" y="3536204"/>
            <a:ext cx="8196210" cy="13471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used to classify algorithms according to </a:t>
            </a:r>
            <a:r>
              <a:rPr lang="en-US" b="0" dirty="0">
                <a:highlight>
                  <a:srgbClr val="FFFF00"/>
                </a:highlight>
              </a:rPr>
              <a:t>how their running time or space requirements grow</a:t>
            </a:r>
            <a:r>
              <a:rPr lang="en-US" b="0" dirty="0"/>
              <a:t> as the input size grows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627E7-C994-AB47-9912-CC111DE29951}"/>
              </a:ext>
            </a:extLst>
          </p:cNvPr>
          <p:cNvSpPr txBox="1"/>
          <p:nvPr/>
        </p:nvSpPr>
        <p:spPr>
          <a:xfrm>
            <a:off x="3989294" y="2967335"/>
            <a:ext cx="296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105A2437-7C77-BA4F-A058-2F21A0CA1A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305" y="4921591"/>
                <a:ext cx="8196210" cy="134713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0" dirty="0"/>
                  <a:t>is does not mean it is a function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105A2437-7C77-BA4F-A058-2F21A0CA1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05" y="4921591"/>
                <a:ext cx="8196210" cy="1347134"/>
              </a:xfrm>
              <a:prstGeom prst="rect">
                <a:avLst/>
              </a:prstGeom>
              <a:blipFill>
                <a:blip r:embed="rId3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52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8" grpId="0"/>
      <p:bldP spid="21" grpId="0"/>
      <p:bldP spid="6" grpId="0"/>
      <p:bldP spid="22" grpId="0"/>
      <p:bldP spid="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Big O notation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blipFill>
                <a:blip r:embed="rId2"/>
                <a:stretch>
                  <a:fillRect l="-909" r="-636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7627E7-C994-AB47-9912-CC111DE29951}"/>
              </a:ext>
            </a:extLst>
          </p:cNvPr>
          <p:cNvSpPr txBox="1"/>
          <p:nvPr/>
        </p:nvSpPr>
        <p:spPr>
          <a:xfrm>
            <a:off x="3878100" y="2194357"/>
            <a:ext cx="296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“O” read as “order of”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061AB-92A5-8D47-9405-5C0916A68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02"/>
          <a:stretch/>
        </p:blipFill>
        <p:spPr>
          <a:xfrm>
            <a:off x="605516" y="3278654"/>
            <a:ext cx="8196211" cy="1846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2FC37A-1B69-CB4B-8187-37AB7A51AC6A}"/>
                  </a:ext>
                </a:extLst>
              </p:cNvPr>
              <p:cNvSpPr txBox="1"/>
              <p:nvPr/>
            </p:nvSpPr>
            <p:spPr>
              <a:xfrm>
                <a:off x="1017934" y="5409742"/>
                <a:ext cx="4331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positive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exists such that: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2FC37A-1B69-CB4B-8187-37AB7A51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34" y="5409742"/>
                <a:ext cx="4331361" cy="369332"/>
              </a:xfrm>
              <a:prstGeom prst="rect">
                <a:avLst/>
              </a:prstGeom>
              <a:blipFill>
                <a:blip r:embed="rId5"/>
                <a:stretch>
                  <a:fillRect l="-87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7EBBA3-07B2-AC45-B95D-3966AE8D940B}"/>
                  </a:ext>
                </a:extLst>
              </p:cNvPr>
              <p:cNvSpPr/>
              <p:nvPr/>
            </p:nvSpPr>
            <p:spPr>
              <a:xfrm>
                <a:off x="1934969" y="5963269"/>
                <a:ext cx="4909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7EBBA3-07B2-AC45-B95D-3966AE8D9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969" y="5963269"/>
                <a:ext cx="4909998" cy="523220"/>
              </a:xfrm>
              <a:prstGeom prst="rect">
                <a:avLst/>
              </a:prstGeom>
              <a:blipFill>
                <a:blip r:embed="rId6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322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2258216" y="4218098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16" y="4218098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418" r="-83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5070807" y="421809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807" y="4218098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6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66524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89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0CF14-D88F-C549-B730-E549C9DA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CC5D-C634-224C-A91A-7478F54D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30" y="867510"/>
            <a:ext cx="7161531" cy="4119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67AEE0-BA80-B946-B933-5EC938F286E1}"/>
                  </a:ext>
                </a:extLst>
              </p:cNvPr>
              <p:cNvSpPr/>
              <p:nvPr/>
            </p:nvSpPr>
            <p:spPr>
              <a:xfrm>
                <a:off x="2655481" y="5129031"/>
                <a:ext cx="383303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67AEE0-BA80-B946-B933-5EC938F2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81" y="5129031"/>
                <a:ext cx="3833037" cy="707886"/>
              </a:xfrm>
              <a:prstGeom prst="rect">
                <a:avLst/>
              </a:prstGeom>
              <a:blipFill>
                <a:blip r:embed="rId3"/>
                <a:stretch>
                  <a:fillRect l="-1650" r="-165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DB81051-BB4A-7B4E-9297-C2ED944443D7}"/>
              </a:ext>
            </a:extLst>
          </p:cNvPr>
          <p:cNvSpPr/>
          <p:nvPr/>
        </p:nvSpPr>
        <p:spPr>
          <a:xfrm>
            <a:off x="0" y="6488668"/>
            <a:ext cx="7161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https://xlinux.nist.gov/dads/HTML/bigOnotation.html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7566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  <a:blipFill>
                <a:blip r:embed="rId2"/>
                <a:stretch>
                  <a:fillRect l="-34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5422290" y="164823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290" y="1648232"/>
                <a:ext cx="3321357" cy="707886"/>
              </a:xfrm>
              <a:prstGeom prst="rect">
                <a:avLst/>
              </a:prstGeom>
              <a:blipFill>
                <a:blip r:embed="rId3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B595F5E-E9ED-374F-B18D-642C7976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979" y="2792287"/>
            <a:ext cx="4453680" cy="3340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6C40C2-F748-114D-A88A-46030ED812CC}"/>
              </a:ext>
            </a:extLst>
          </p:cNvPr>
          <p:cNvSpPr/>
          <p:nvPr/>
        </p:nvSpPr>
        <p:spPr>
          <a:xfrm>
            <a:off x="862574" y="6224879"/>
            <a:ext cx="62573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https://english.stackexchange.com/questions/267264/how-do-you-explain-cubic-growth-of-a-function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83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  <a:blipFill>
                <a:blip r:embed="rId2"/>
                <a:stretch>
                  <a:fillRect l="-34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155894" y="5294487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94" y="5294487"/>
                <a:ext cx="3321357" cy="707886"/>
              </a:xfrm>
              <a:prstGeom prst="rect">
                <a:avLst/>
              </a:prstGeom>
              <a:blipFill>
                <a:blip r:embed="rId3"/>
                <a:stretch>
                  <a:fillRect l="-2290" r="-1908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4C47F2-95BB-9446-893B-73CEF041630F}"/>
                  </a:ext>
                </a:extLst>
              </p:cNvPr>
              <p:cNvSpPr/>
              <p:nvPr/>
            </p:nvSpPr>
            <p:spPr>
              <a:xfrm>
                <a:off x="745956" y="2603383"/>
                <a:ext cx="36998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4C47F2-95BB-9446-893B-73CEF041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2603383"/>
                <a:ext cx="3699859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98F2E9-414B-1F4D-B4BF-E647E6ADC6E6}"/>
                  </a:ext>
                </a:extLst>
              </p:cNvPr>
              <p:cNvSpPr/>
              <p:nvPr/>
            </p:nvSpPr>
            <p:spPr>
              <a:xfrm>
                <a:off x="745956" y="3289703"/>
                <a:ext cx="14099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98F2E9-414B-1F4D-B4BF-E647E6ADC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3289703"/>
                <a:ext cx="14099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C8862A-1CFC-7247-805E-68ACE2EB9DD1}"/>
                  </a:ext>
                </a:extLst>
              </p:cNvPr>
              <p:cNvSpPr/>
              <p:nvPr/>
            </p:nvSpPr>
            <p:spPr>
              <a:xfrm>
                <a:off x="2155894" y="4254581"/>
                <a:ext cx="3477555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C8862A-1CFC-7247-805E-68ACE2EB9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94" y="4254581"/>
                <a:ext cx="3477555" cy="707886"/>
              </a:xfrm>
              <a:prstGeom prst="rect">
                <a:avLst/>
              </a:prstGeom>
              <a:blipFill>
                <a:blip r:embed="rId6"/>
                <a:stretch>
                  <a:fillRect l="-1818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6BD671-7C7F-DD41-BE82-BF3160E0956A}"/>
                  </a:ext>
                </a:extLst>
              </p:cNvPr>
              <p:cNvSpPr/>
              <p:nvPr/>
            </p:nvSpPr>
            <p:spPr>
              <a:xfrm>
                <a:off x="2219080" y="4254581"/>
                <a:ext cx="5268878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6BD671-7C7F-DD41-BE82-BF3160E09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80" y="4254581"/>
                <a:ext cx="5268878" cy="707886"/>
              </a:xfrm>
              <a:prstGeom prst="rect">
                <a:avLst/>
              </a:prstGeom>
              <a:blipFill>
                <a:blip r:embed="rId7"/>
                <a:stretch>
                  <a:fillRect l="-962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73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9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5603BAE-1AF5-344F-AEFF-DBA80D390158}"/>
                  </a:ext>
                </a:extLst>
              </p:cNvPr>
              <p:cNvSpPr/>
              <p:nvPr/>
            </p:nvSpPr>
            <p:spPr>
              <a:xfrm>
                <a:off x="4849309" y="606303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5603BAE-1AF5-344F-AEFF-DBA80D390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309" y="606303"/>
                <a:ext cx="3018070" cy="898964"/>
              </a:xfrm>
              <a:prstGeom prst="rect">
                <a:avLst/>
              </a:prstGeom>
              <a:blipFill>
                <a:blip r:embed="rId2"/>
                <a:stretch>
                  <a:fillRect l="-420" r="-840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5867165" y="847875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165" y="847875"/>
                <a:ext cx="1484574" cy="646331"/>
              </a:xfrm>
              <a:prstGeom prst="rect">
                <a:avLst/>
              </a:prstGeom>
              <a:blipFill>
                <a:blip r:embed="rId3"/>
                <a:stretch>
                  <a:fillRect r="-339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728C829-3DF0-D943-ACFB-3C7430CE4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21" y="1605081"/>
            <a:ext cx="7422776" cy="519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0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D87EEE-C9F9-6341-8CCC-64A91CF155AE}"/>
              </a:ext>
            </a:extLst>
          </p:cNvPr>
          <p:cNvCxnSpPr>
            <a:cxnSpLocks/>
          </p:cNvCxnSpPr>
          <p:nvPr/>
        </p:nvCxnSpPr>
        <p:spPr>
          <a:xfrm flipV="1">
            <a:off x="2017058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16825-8314-724E-8A7C-E034CE91A126}"/>
              </a:ext>
            </a:extLst>
          </p:cNvPr>
          <p:cNvCxnSpPr>
            <a:cxnSpLocks/>
          </p:cNvCxnSpPr>
          <p:nvPr/>
        </p:nvCxnSpPr>
        <p:spPr>
          <a:xfrm flipV="1">
            <a:off x="2971799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3926540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3202250" y="2580443"/>
            <a:ext cx="4482" cy="1414759"/>
          </a:xfrm>
          <a:prstGeom prst="curvedConnector3">
            <a:avLst>
              <a:gd name="adj1" fmla="val -11900937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4903695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3675019" y="2101324"/>
            <a:ext cx="12700" cy="2368515"/>
          </a:xfrm>
          <a:prstGeom prst="curvedConnector3">
            <a:avLst>
              <a:gd name="adj1" fmla="val 4270583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4560-FA1C-6544-9F42-B46DED1D1E11}"/>
              </a:ext>
            </a:extLst>
          </p:cNvPr>
          <p:cNvCxnSpPr>
            <a:cxnSpLocks/>
          </p:cNvCxnSpPr>
          <p:nvPr/>
        </p:nvCxnSpPr>
        <p:spPr>
          <a:xfrm flipV="1">
            <a:off x="3926540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581809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4149301" y="1628200"/>
            <a:ext cx="5193" cy="3309571"/>
          </a:xfrm>
          <a:prstGeom prst="curvedConnector3">
            <a:avLst>
              <a:gd name="adj1" fmla="val 12443077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69862D-B36A-0744-A49B-8E420651BF52}"/>
              </a:ext>
            </a:extLst>
          </p:cNvPr>
          <p:cNvCxnSpPr>
            <a:cxnSpLocks/>
          </p:cNvCxnSpPr>
          <p:nvPr/>
        </p:nvCxnSpPr>
        <p:spPr>
          <a:xfrm flipV="1">
            <a:off x="4903695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4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581809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6043534" y="2575027"/>
            <a:ext cx="12700" cy="1421109"/>
          </a:xfrm>
          <a:prstGeom prst="curvedConnector3">
            <a:avLst>
              <a:gd name="adj1" fmla="val 3917646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05152C-C746-1D41-8F40-6A3D90613A04}"/>
              </a:ext>
            </a:extLst>
          </p:cNvPr>
          <p:cNvCxnSpPr>
            <a:cxnSpLocks/>
          </p:cNvCxnSpPr>
          <p:nvPr/>
        </p:nvCxnSpPr>
        <p:spPr>
          <a:xfrm flipV="1">
            <a:off x="676835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6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305" y="0"/>
            <a:ext cx="2933047" cy="1990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804334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2FB1-0ECC-5A44-B0F5-588CE817D926}"/>
              </a:ext>
            </a:extLst>
          </p:cNvPr>
          <p:cNvSpPr/>
          <p:nvPr/>
        </p:nvSpPr>
        <p:spPr>
          <a:xfrm>
            <a:off x="860611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97E6B-350C-3343-B165-6A6C360F9DA9}"/>
              </a:ext>
            </a:extLst>
          </p:cNvPr>
          <p:cNvSpPr/>
          <p:nvPr/>
        </p:nvSpPr>
        <p:spPr>
          <a:xfrm>
            <a:off x="2755423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F657B-8828-3A45-A7F8-0A62DD8AC745}"/>
              </a:ext>
            </a:extLst>
          </p:cNvPr>
          <p:cNvSpPr/>
          <p:nvPr/>
        </p:nvSpPr>
        <p:spPr>
          <a:xfrm>
            <a:off x="1808017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7375F-8708-794A-AF72-F3C72BFC2F63}"/>
              </a:ext>
            </a:extLst>
          </p:cNvPr>
          <p:cNvSpPr/>
          <p:nvPr/>
        </p:nvSpPr>
        <p:spPr>
          <a:xfrm>
            <a:off x="3702829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D9083-66D4-FD4C-A4B6-F8EB38B02993}"/>
              </a:ext>
            </a:extLst>
          </p:cNvPr>
          <p:cNvSpPr/>
          <p:nvPr/>
        </p:nvSpPr>
        <p:spPr>
          <a:xfrm>
            <a:off x="4650235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9436A-0541-5440-831D-A6215E58907C}"/>
              </a:ext>
            </a:extLst>
          </p:cNvPr>
          <p:cNvSpPr/>
          <p:nvPr/>
        </p:nvSpPr>
        <p:spPr>
          <a:xfrm>
            <a:off x="5597641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335A95-9714-1A49-B9D1-72521D55F633}"/>
              </a:ext>
            </a:extLst>
          </p:cNvPr>
          <p:cNvSpPr/>
          <p:nvPr/>
        </p:nvSpPr>
        <p:spPr>
          <a:xfrm>
            <a:off x="3702829" y="421791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09722 0.04004 C -0.11753 0.04907 -0.14791 0.05393 -0.17968 0.05393 C -0.21579 0.05393 -0.24479 0.04907 -0.2651 0.04004 L -0.36215 2.59259E-6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8" y="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2.59259E-6 L 0.13871 0.04004 C 0.16788 0.04907 0.21128 0.05393 0.25677 0.05393 C 0.30851 0.05393 0.34983 0.04907 0.37899 0.04004 L 0.51805 2.59259E-6 " pathEditMode="relative" rAng="0" ptsTypes="AAA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59259E-6 L 0.13889 0.04004 C 0.16806 0.04907 0.21146 0.05393 0.25695 0.05393 C 0.30868 0.05393 0.35 0.04907 0.37917 0.04004 L 0.51823 2.59259E-6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L 0.13889 0.04004 C 0.16806 0.04907 0.21146 0.05393 0.25695 0.05393 C 0.30869 0.05393 0.35 0.04907 0.37917 0.04004 L 0.51823 2.59259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804334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2FB1-0ECC-5A44-B0F5-588CE817D926}"/>
              </a:ext>
            </a:extLst>
          </p:cNvPr>
          <p:cNvSpPr/>
          <p:nvPr/>
        </p:nvSpPr>
        <p:spPr>
          <a:xfrm>
            <a:off x="4824648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97E6B-350C-3343-B165-6A6C360F9DA9}"/>
              </a:ext>
            </a:extLst>
          </p:cNvPr>
          <p:cNvSpPr/>
          <p:nvPr/>
        </p:nvSpPr>
        <p:spPr>
          <a:xfrm>
            <a:off x="671946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F657B-8828-3A45-A7F8-0A62DD8AC745}"/>
              </a:ext>
            </a:extLst>
          </p:cNvPr>
          <p:cNvSpPr/>
          <p:nvPr/>
        </p:nvSpPr>
        <p:spPr>
          <a:xfrm>
            <a:off x="5772054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7375F-8708-794A-AF72-F3C72BFC2F63}"/>
              </a:ext>
            </a:extLst>
          </p:cNvPr>
          <p:cNvSpPr/>
          <p:nvPr/>
        </p:nvSpPr>
        <p:spPr>
          <a:xfrm>
            <a:off x="278843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D9083-66D4-FD4C-A4B6-F8EB38B02993}"/>
              </a:ext>
            </a:extLst>
          </p:cNvPr>
          <p:cNvSpPr/>
          <p:nvPr/>
        </p:nvSpPr>
        <p:spPr>
          <a:xfrm>
            <a:off x="3735836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9436A-0541-5440-831D-A6215E58907C}"/>
              </a:ext>
            </a:extLst>
          </p:cNvPr>
          <p:cNvSpPr/>
          <p:nvPr/>
        </p:nvSpPr>
        <p:spPr>
          <a:xfrm>
            <a:off x="1446576" y="42672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335A95-9714-1A49-B9D1-72521D55F633}"/>
              </a:ext>
            </a:extLst>
          </p:cNvPr>
          <p:cNvSpPr/>
          <p:nvPr/>
        </p:nvSpPr>
        <p:spPr>
          <a:xfrm>
            <a:off x="5772054" y="424480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88C51-CCA1-7A41-B344-F931A29E51E9}"/>
              </a:ext>
            </a:extLst>
          </p:cNvPr>
          <p:cNvSpPr/>
          <p:nvPr/>
        </p:nvSpPr>
        <p:spPr>
          <a:xfrm>
            <a:off x="2788430" y="424480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18611 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6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85 0 " pathEditMode="relative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804334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2FB1-0ECC-5A44-B0F5-588CE817D926}"/>
              </a:ext>
            </a:extLst>
          </p:cNvPr>
          <p:cNvSpPr/>
          <p:nvPr/>
        </p:nvSpPr>
        <p:spPr>
          <a:xfrm>
            <a:off x="4610307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97E6B-350C-3343-B165-6A6C360F9DA9}"/>
              </a:ext>
            </a:extLst>
          </p:cNvPr>
          <p:cNvSpPr/>
          <p:nvPr/>
        </p:nvSpPr>
        <p:spPr>
          <a:xfrm>
            <a:off x="671946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F657B-8828-3A45-A7F8-0A62DD8AC745}"/>
              </a:ext>
            </a:extLst>
          </p:cNvPr>
          <p:cNvSpPr/>
          <p:nvPr/>
        </p:nvSpPr>
        <p:spPr>
          <a:xfrm>
            <a:off x="5664884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7375F-8708-794A-AF72-F3C72BFC2F63}"/>
              </a:ext>
            </a:extLst>
          </p:cNvPr>
          <p:cNvSpPr/>
          <p:nvPr/>
        </p:nvSpPr>
        <p:spPr>
          <a:xfrm>
            <a:off x="2501153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D9083-66D4-FD4C-A4B6-F8EB38B02993}"/>
              </a:ext>
            </a:extLst>
          </p:cNvPr>
          <p:cNvSpPr/>
          <p:nvPr/>
        </p:nvSpPr>
        <p:spPr>
          <a:xfrm>
            <a:off x="355573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9436A-0541-5440-831D-A6215E58907C}"/>
              </a:ext>
            </a:extLst>
          </p:cNvPr>
          <p:cNvSpPr/>
          <p:nvPr/>
        </p:nvSpPr>
        <p:spPr>
          <a:xfrm>
            <a:off x="1446576" y="42672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E5515-6602-8F43-9096-07EE5CFBE2DF}"/>
              </a:ext>
            </a:extLst>
          </p:cNvPr>
          <p:cNvSpPr txBox="1"/>
          <p:nvPr/>
        </p:nvSpPr>
        <p:spPr>
          <a:xfrm rot="20893203">
            <a:off x="4178992" y="5676965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4255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computer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40AF3-782F-9946-A22D-9CEF44C7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930" y="2390509"/>
            <a:ext cx="3830585" cy="373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/>
              <p:nvPr/>
            </p:nvSpPr>
            <p:spPr>
              <a:xfrm>
                <a:off x="437229" y="4553835"/>
                <a:ext cx="4572000" cy="11447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“the operation count for the algorithm must be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 double precision floating point operations”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9" y="4553835"/>
                <a:ext cx="4572000" cy="1144737"/>
              </a:xfrm>
              <a:prstGeom prst="rect">
                <a:avLst/>
              </a:prstGeom>
              <a:blipFill>
                <a:blip r:embed="rId4"/>
                <a:stretch>
                  <a:fillRect l="-1108" t="-219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3064A7-D0B5-D248-AC22-DBB6814F6AC4}"/>
                  </a:ext>
                </a:extLst>
              </p:cNvPr>
              <p:cNvSpPr txBox="1"/>
              <p:nvPr/>
            </p:nvSpPr>
            <p:spPr>
              <a:xfrm>
                <a:off x="1543098" y="3313586"/>
                <a:ext cx="11801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3064A7-D0B5-D248-AC22-DBB6814F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98" y="3313586"/>
                <a:ext cx="1180131" cy="430887"/>
              </a:xfrm>
              <a:prstGeom prst="rect">
                <a:avLst/>
              </a:prstGeom>
              <a:blipFill>
                <a:blip r:embed="rId5"/>
                <a:stretch>
                  <a:fillRect l="-6452" r="-645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90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8B601F-26FD-1D4B-A977-C47FB818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B0196-35B5-2D45-9CC6-66EA949F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2043952"/>
            <a:ext cx="7745506" cy="34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1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A3BFC-0DB3-BC45-983E-E30C0F9EF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a pivot element</a:t>
            </a:r>
          </a:p>
          <a:p>
            <a:endParaRPr lang="en-US" sz="1400" dirty="0"/>
          </a:p>
          <a:p>
            <a:r>
              <a:rPr lang="en-US" dirty="0"/>
              <a:t>Move some to left, and others to right of the pivot</a:t>
            </a:r>
          </a:p>
          <a:p>
            <a:endParaRPr lang="en-US" sz="1400" dirty="0"/>
          </a:p>
          <a:p>
            <a:r>
              <a:rPr lang="en-US" dirty="0"/>
              <a:t>Repeat</a:t>
            </a:r>
          </a:p>
          <a:p>
            <a:pPr lvl="1"/>
            <a:r>
              <a:rPr lang="en-US" dirty="0"/>
              <a:t>Recursion into the left of the pivot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Recursion into the right of the pivot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EB897-43EB-E646-9196-A8F0E1A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/>
              <p:nvPr/>
            </p:nvSpPr>
            <p:spPr>
              <a:xfrm>
                <a:off x="1963271" y="4714694"/>
                <a:ext cx="4409540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271" y="4714694"/>
                <a:ext cx="4409540" cy="1037528"/>
              </a:xfrm>
              <a:prstGeom prst="rect">
                <a:avLst/>
              </a:prstGeom>
              <a:blipFill>
                <a:blip r:embed="rId2"/>
                <a:stretch>
                  <a:fillRect r="-862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5CF8C6-1E6A-A445-B6C4-26C200706C61}"/>
              </a:ext>
            </a:extLst>
          </p:cNvPr>
          <p:cNvSpPr txBox="1"/>
          <p:nvPr/>
        </p:nvSpPr>
        <p:spPr>
          <a:xfrm>
            <a:off x="3210503" y="5853952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Pivot and swap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477562-148F-234D-88FD-23891E23D619}"/>
              </a:ext>
            </a:extLst>
          </p:cNvPr>
          <p:cNvSpPr/>
          <p:nvPr/>
        </p:nvSpPr>
        <p:spPr>
          <a:xfrm rot="16200000">
            <a:off x="3890682" y="5244352"/>
            <a:ext cx="331694" cy="88750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3BB6-FE0C-144B-840E-152221E983CC}"/>
              </a:ext>
            </a:extLst>
          </p:cNvPr>
          <p:cNvSpPr txBox="1"/>
          <p:nvPr/>
        </p:nvSpPr>
        <p:spPr>
          <a:xfrm>
            <a:off x="4768820" y="6125438"/>
            <a:ext cx="2417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Recursion on both sides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E17FA76-12C5-1948-B126-0FB908059009}"/>
              </a:ext>
            </a:extLst>
          </p:cNvPr>
          <p:cNvSpPr/>
          <p:nvPr/>
        </p:nvSpPr>
        <p:spPr>
          <a:xfrm rot="16200000">
            <a:off x="5448999" y="5515838"/>
            <a:ext cx="331694" cy="88750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1EB897-43EB-E646-9196-A8F0E1A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/>
              <p:nvPr/>
            </p:nvSpPr>
            <p:spPr>
              <a:xfrm>
                <a:off x="1739154" y="1526374"/>
                <a:ext cx="4409540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54" y="1526374"/>
                <a:ext cx="4409540" cy="1037528"/>
              </a:xfrm>
              <a:prstGeom prst="rect">
                <a:avLst/>
              </a:prstGeom>
              <a:blipFill>
                <a:blip r:embed="rId2"/>
                <a:stretch>
                  <a:fillRect r="-86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5CF8C6-1E6A-A445-B6C4-26C200706C61}"/>
              </a:ext>
            </a:extLst>
          </p:cNvPr>
          <p:cNvSpPr txBox="1"/>
          <p:nvPr/>
        </p:nvSpPr>
        <p:spPr>
          <a:xfrm>
            <a:off x="2986386" y="2665632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Pivot and swap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477562-148F-234D-88FD-23891E23D619}"/>
              </a:ext>
            </a:extLst>
          </p:cNvPr>
          <p:cNvSpPr/>
          <p:nvPr/>
        </p:nvSpPr>
        <p:spPr>
          <a:xfrm rot="16200000">
            <a:off x="3666565" y="2056032"/>
            <a:ext cx="331694" cy="88750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3BB6-FE0C-144B-840E-152221E983CC}"/>
              </a:ext>
            </a:extLst>
          </p:cNvPr>
          <p:cNvSpPr txBox="1"/>
          <p:nvPr/>
        </p:nvSpPr>
        <p:spPr>
          <a:xfrm>
            <a:off x="4544703" y="2937118"/>
            <a:ext cx="2417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Recursion on both sides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E17FA76-12C5-1948-B126-0FB908059009}"/>
              </a:ext>
            </a:extLst>
          </p:cNvPr>
          <p:cNvSpPr/>
          <p:nvPr/>
        </p:nvSpPr>
        <p:spPr>
          <a:xfrm rot="16200000">
            <a:off x="5224882" y="2327518"/>
            <a:ext cx="331694" cy="88750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B9FBD-D013-6742-8CB2-13BDBD88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7" y="3679666"/>
            <a:ext cx="8681326" cy="261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70748A-F16A-EF41-A95A-12050661AF9E}"/>
              </a:ext>
            </a:extLst>
          </p:cNvPr>
          <p:cNvSpPr/>
          <p:nvPr/>
        </p:nvSpPr>
        <p:spPr>
          <a:xfrm>
            <a:off x="4276165" y="6292659"/>
            <a:ext cx="3292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https://brilliant.org/wiki/master-theorem/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43EFE2-7895-844A-81AC-A9FFCB2C4EDA}"/>
              </a:ext>
            </a:extLst>
          </p:cNvPr>
          <p:cNvSpPr/>
          <p:nvPr/>
        </p:nvSpPr>
        <p:spPr>
          <a:xfrm>
            <a:off x="201594" y="5522259"/>
            <a:ext cx="4235935" cy="37907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E31810-0479-5845-A7E7-83686CDE8A9E}"/>
              </a:ext>
            </a:extLst>
          </p:cNvPr>
          <p:cNvSpPr/>
          <p:nvPr/>
        </p:nvSpPr>
        <p:spPr>
          <a:xfrm>
            <a:off x="3832412" y="4329137"/>
            <a:ext cx="2703715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6117E-7FB4-D243-AB98-11D59540BDB4}"/>
                  </a:ext>
                </a:extLst>
              </p:cNvPr>
              <p:cNvSpPr txBox="1"/>
              <p:nvPr/>
            </p:nvSpPr>
            <p:spPr>
              <a:xfrm>
                <a:off x="5611311" y="5514218"/>
                <a:ext cx="2127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Average case: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6117E-7FB4-D243-AB98-11D59540B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311" y="5514218"/>
                <a:ext cx="2127570" cy="369332"/>
              </a:xfrm>
              <a:prstGeom prst="rect">
                <a:avLst/>
              </a:prstGeom>
              <a:blipFill>
                <a:blip r:embed="rId5"/>
                <a:stretch>
                  <a:fillRect l="-2381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AD967-B3A2-1044-938B-EFC7CBA15C6C}"/>
                  </a:ext>
                </a:extLst>
              </p:cNvPr>
              <p:cNvSpPr txBox="1"/>
              <p:nvPr/>
            </p:nvSpPr>
            <p:spPr>
              <a:xfrm>
                <a:off x="2668000" y="370238"/>
                <a:ext cx="6509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But can you find pivot that finishes pivoting and swapping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i="1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AD967-B3A2-1044-938B-EFC7CBA1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000" y="370238"/>
                <a:ext cx="6509282" cy="369332"/>
              </a:xfrm>
              <a:prstGeom prst="rect">
                <a:avLst/>
              </a:prstGeom>
              <a:blipFill>
                <a:blip r:embed="rId6"/>
                <a:stretch>
                  <a:fillRect l="-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6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993255-DB54-9445-A6BE-D53A846D42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Average Case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Worse Case: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6B0F7-7EBF-E64B-984A-3736AE36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A6F248-8FB8-134A-A06F-F6F185ECEBC4}"/>
                  </a:ext>
                </a:extLst>
              </p:cNvPr>
              <p:cNvSpPr/>
              <p:nvPr/>
            </p:nvSpPr>
            <p:spPr>
              <a:xfrm>
                <a:off x="3082263" y="1604683"/>
                <a:ext cx="11132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𝑛𝑙𝑜𝑔𝑛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A6F248-8FB8-134A-A06F-F6F185ECE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263" y="1604683"/>
                <a:ext cx="1113219" cy="646331"/>
              </a:xfrm>
              <a:prstGeom prst="rect">
                <a:avLst/>
              </a:prstGeom>
              <a:blipFill>
                <a:blip r:embed="rId2"/>
                <a:stretch>
                  <a:fillRect l="-10227" r="-34091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E2AE33-947A-F74B-8448-7A5260AB25C1}"/>
                  </a:ext>
                </a:extLst>
              </p:cNvPr>
              <p:cNvSpPr/>
              <p:nvPr/>
            </p:nvSpPr>
            <p:spPr>
              <a:xfrm>
                <a:off x="3082263" y="2963671"/>
                <a:ext cx="11132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E2AE33-947A-F74B-8448-7A5260AB2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263" y="2963671"/>
                <a:ext cx="111321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6680996-7494-5445-A7E4-9888197D428B}"/>
              </a:ext>
            </a:extLst>
          </p:cNvPr>
          <p:cNvGrpSpPr/>
          <p:nvPr/>
        </p:nvGrpSpPr>
        <p:grpSpPr>
          <a:xfrm>
            <a:off x="1494658" y="4670611"/>
            <a:ext cx="5864555" cy="605135"/>
            <a:chOff x="1494658" y="4670611"/>
            <a:chExt cx="5864555" cy="6051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3C85B6-B4A5-B445-A0EC-AE7D5160E550}"/>
                </a:ext>
              </a:extLst>
            </p:cNvPr>
            <p:cNvSpPr/>
            <p:nvPr/>
          </p:nvSpPr>
          <p:spPr>
            <a:xfrm>
              <a:off x="4658389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ADC910-EAB8-C342-9874-3A6657F73DAE}"/>
                </a:ext>
              </a:extLst>
            </p:cNvPr>
            <p:cNvSpPr/>
            <p:nvPr/>
          </p:nvSpPr>
          <p:spPr>
            <a:xfrm>
              <a:off x="6767543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EF2CA2-50E5-CC47-91CA-B6D5F0FC59C3}"/>
                </a:ext>
              </a:extLst>
            </p:cNvPr>
            <p:cNvSpPr/>
            <p:nvPr/>
          </p:nvSpPr>
          <p:spPr>
            <a:xfrm>
              <a:off x="5712966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8A34A-317C-D447-B675-2404CDF41812}"/>
                </a:ext>
              </a:extLst>
            </p:cNvPr>
            <p:cNvSpPr/>
            <p:nvPr/>
          </p:nvSpPr>
          <p:spPr>
            <a:xfrm>
              <a:off x="2549235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5D051F-3267-F848-A66C-F04478B8EFB9}"/>
                </a:ext>
              </a:extLst>
            </p:cNvPr>
            <p:cNvSpPr/>
            <p:nvPr/>
          </p:nvSpPr>
          <p:spPr>
            <a:xfrm>
              <a:off x="3603812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6E3EEE-1970-9A4C-B5F7-FF1F313198ED}"/>
                </a:ext>
              </a:extLst>
            </p:cNvPr>
            <p:cNvSpPr/>
            <p:nvPr/>
          </p:nvSpPr>
          <p:spPr>
            <a:xfrm>
              <a:off x="1494658" y="46930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0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9E3F9-5A8F-4846-B31F-21EE7A59565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59305" y="1736725"/>
                <a:ext cx="8196210" cy="880969"/>
              </a:xfrm>
            </p:spPr>
            <p:txBody>
              <a:bodyPr/>
              <a:lstStyle/>
              <a:p>
                <a:r>
                  <a:rPr lang="en-US" dirty="0"/>
                  <a:t>What’s the complexity of binary search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9E3F9-5A8F-4846-B31F-21EE7A595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59305" y="1736725"/>
                <a:ext cx="8196210" cy="880969"/>
              </a:xfrm>
              <a:blipFill>
                <a:blip r:embed="rId2"/>
                <a:stretch>
                  <a:fillRect l="-1084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92CAF1B-65DC-D94C-A329-003A2C04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A33D5E43-3F22-E242-8071-DC82EE75D3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485" y="2550425"/>
                <a:ext cx="8196210" cy="8809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A33D5E43-3F22-E242-8071-DC82EE75D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5" y="2550425"/>
                <a:ext cx="8196210" cy="880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453277-05CD-F945-A678-C57EF48CF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37" y="3679666"/>
            <a:ext cx="8681326" cy="261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91355B-5108-EB4B-8A82-2033E601F346}"/>
              </a:ext>
            </a:extLst>
          </p:cNvPr>
          <p:cNvSpPr/>
          <p:nvPr/>
        </p:nvSpPr>
        <p:spPr>
          <a:xfrm>
            <a:off x="201594" y="5522259"/>
            <a:ext cx="4235935" cy="37907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CA1AE0-2E0F-3C42-862C-410D9E08250F}"/>
              </a:ext>
            </a:extLst>
          </p:cNvPr>
          <p:cNvSpPr/>
          <p:nvPr/>
        </p:nvSpPr>
        <p:spPr>
          <a:xfrm>
            <a:off x="3832412" y="4329137"/>
            <a:ext cx="2703715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9736AF1A-ED78-7041-B6D8-852AA4E39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1714" y="3640380"/>
                <a:ext cx="3123801" cy="8809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9736AF1A-ED78-7041-B6D8-852AA4E39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714" y="3640380"/>
                <a:ext cx="3123801" cy="880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688A4172-C282-2441-B8DE-79ABB775A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8145" y="2699119"/>
                <a:ext cx="1781307" cy="57064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𝒍𝒐𝒈𝒏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688A4172-C282-2441-B8DE-79ABB775A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45" y="2699119"/>
                <a:ext cx="1781307" cy="5706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6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3D36F-B72E-674B-B227-72EBBE70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B4F4E-C843-9B4F-9422-D1EF493FA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84"/>
          <a:stretch/>
        </p:blipFill>
        <p:spPr>
          <a:xfrm>
            <a:off x="4677595" y="2811979"/>
            <a:ext cx="4113186" cy="3309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6057B-0C7D-BA45-88A5-062276B94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84"/>
          <a:stretch/>
        </p:blipFill>
        <p:spPr>
          <a:xfrm>
            <a:off x="176530" y="2864063"/>
            <a:ext cx="4048451" cy="32572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8EAAE1-AB2E-3448-BAA7-152626820893}"/>
              </a:ext>
            </a:extLst>
          </p:cNvPr>
          <p:cNvSpPr/>
          <p:nvPr/>
        </p:nvSpPr>
        <p:spPr>
          <a:xfrm>
            <a:off x="873875" y="1889301"/>
            <a:ext cx="760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Stable sort algorithms sort repeated elements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in the same order that they appear in the input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908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DCB8A-CE7B-7F44-80A3-D3598E78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261F84-480F-7546-889C-C0CDA5DA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78" y="0"/>
            <a:ext cx="3345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08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5AD40-0BB1-A841-AE8F-DFF39C51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Complexity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F101-C58A-F045-A1AE-E5498298EA52}"/>
              </a:ext>
            </a:extLst>
          </p:cNvPr>
          <p:cNvSpPr/>
          <p:nvPr/>
        </p:nvSpPr>
        <p:spPr>
          <a:xfrm>
            <a:off x="2034988" y="2097741"/>
            <a:ext cx="4670612" cy="51098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890ED-9F5C-2E47-8A63-5FFB32D4AADE}"/>
                  </a:ext>
                </a:extLst>
              </p:cNvPr>
              <p:cNvSpPr txBox="1"/>
              <p:nvPr/>
            </p:nvSpPr>
            <p:spPr>
              <a:xfrm>
                <a:off x="1462985" y="4347882"/>
                <a:ext cx="17015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890ED-9F5C-2E47-8A63-5FFB32D4A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85" y="4347882"/>
                <a:ext cx="170155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FF3E9AD-0FDE-3B43-B91F-45948F2E0488}"/>
              </a:ext>
            </a:extLst>
          </p:cNvPr>
          <p:cNvSpPr/>
          <p:nvPr/>
        </p:nvSpPr>
        <p:spPr>
          <a:xfrm>
            <a:off x="1603048" y="2335305"/>
            <a:ext cx="2330824" cy="51098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B6E6D9-DD65-FB48-9289-2B30093D468A}"/>
              </a:ext>
            </a:extLst>
          </p:cNvPr>
          <p:cNvSpPr/>
          <p:nvPr/>
        </p:nvSpPr>
        <p:spPr>
          <a:xfrm>
            <a:off x="4778188" y="2335305"/>
            <a:ext cx="2330824" cy="51098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1F371-752B-F143-BFB5-250DC0638D26}"/>
                  </a:ext>
                </a:extLst>
              </p:cNvPr>
              <p:cNvSpPr txBox="1"/>
              <p:nvPr/>
            </p:nvSpPr>
            <p:spPr>
              <a:xfrm>
                <a:off x="3026220" y="4152283"/>
                <a:ext cx="1815305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1F371-752B-F143-BFB5-250DC063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220" y="4152283"/>
                <a:ext cx="1815305" cy="1037528"/>
              </a:xfrm>
              <a:prstGeom prst="rect">
                <a:avLst/>
              </a:prstGeom>
              <a:blipFill>
                <a:blip r:embed="rId3"/>
                <a:stretch>
                  <a:fillRect r="-2778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50154FB-7CF7-5342-B1A5-3159D42300C3}"/>
              </a:ext>
            </a:extLst>
          </p:cNvPr>
          <p:cNvSpPr/>
          <p:nvPr/>
        </p:nvSpPr>
        <p:spPr>
          <a:xfrm>
            <a:off x="2034988" y="2710393"/>
            <a:ext cx="4670612" cy="51098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CEFF2-8F98-4740-8708-5EAF27981273}"/>
                  </a:ext>
                </a:extLst>
              </p:cNvPr>
              <p:cNvSpPr txBox="1"/>
              <p:nvPr/>
            </p:nvSpPr>
            <p:spPr>
              <a:xfrm>
                <a:off x="4652209" y="4347881"/>
                <a:ext cx="905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CEFF2-8F98-4740-8708-5EAF2798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209" y="4347881"/>
                <a:ext cx="90588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92D5F-90C3-B440-BCFA-2CD6F4D13F7E}"/>
                  </a:ext>
                </a:extLst>
              </p:cNvPr>
              <p:cNvSpPr txBox="1"/>
              <p:nvPr/>
            </p:nvSpPr>
            <p:spPr>
              <a:xfrm>
                <a:off x="2897561" y="5559424"/>
                <a:ext cx="265745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92D5F-90C3-B440-BCFA-2CD6F4D13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561" y="5559424"/>
                <a:ext cx="2657459" cy="769441"/>
              </a:xfrm>
              <a:prstGeom prst="rect">
                <a:avLst/>
              </a:prstGeom>
              <a:blipFill>
                <a:blip r:embed="rId5"/>
                <a:stretch>
                  <a:fillRect l="-957" r="-334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B842D1F-16D3-0145-868E-D2E3D4F8311D}"/>
              </a:ext>
            </a:extLst>
          </p:cNvPr>
          <p:cNvSpPr txBox="1"/>
          <p:nvPr/>
        </p:nvSpPr>
        <p:spPr>
          <a:xfrm>
            <a:off x="1060327" y="5682534"/>
            <a:ext cx="183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Worse case</a:t>
            </a:r>
          </a:p>
        </p:txBody>
      </p:sp>
    </p:spTree>
    <p:extLst>
      <p:ext uri="{BB962C8B-B14F-4D97-AF65-F5344CB8AC3E}">
        <p14:creationId xmlns:p14="http://schemas.microsoft.com/office/powerpoint/2010/main" val="16744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-0.04306 0.0372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4323 0.0400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19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9" grpId="0"/>
      <p:bldP spid="10" grpId="0" animBg="1"/>
      <p:bldP spid="11" grpId="1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A9184E-89BD-DD4D-90A0-BBCEDA37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Complexity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AAF51-966A-9A43-A01A-00582DA2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1612648"/>
            <a:ext cx="7539317" cy="5138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866B6F-11A2-1A43-A789-50ABE76502C5}"/>
                  </a:ext>
                </a:extLst>
              </p:cNvPr>
              <p:cNvSpPr txBox="1"/>
              <p:nvPr/>
            </p:nvSpPr>
            <p:spPr>
              <a:xfrm>
                <a:off x="2854153" y="2803887"/>
                <a:ext cx="2965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D72B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D72B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4D72B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4D72B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CAD5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4CAD5B"/>
                              </a:solidFill>
                              <a:latin typeface="Cambria Math" panose="02040503050406030204" pitchFamily="18" charset="0"/>
                            </a:rPr>
                            <m:t>𝑛𝑙𝑜𝑔𝑛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866B6F-11A2-1A43-A789-50ABE765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153" y="2803887"/>
                <a:ext cx="296574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92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C47A0-36DD-DB47-BA54-39625120E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28569"/>
          </a:xfrm>
        </p:spPr>
        <p:txBody>
          <a:bodyPr/>
          <a:lstStyle/>
          <a:p>
            <a:r>
              <a:rPr lang="en-US" dirty="0"/>
              <a:t>The merging step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27801-9DF9-8647-B738-BFEC1909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83DE02-0423-EC42-8F7B-A349A952E075}"/>
              </a:ext>
            </a:extLst>
          </p:cNvPr>
          <p:cNvGrpSpPr/>
          <p:nvPr/>
        </p:nvGrpSpPr>
        <p:grpSpPr>
          <a:xfrm>
            <a:off x="1712259" y="2791649"/>
            <a:ext cx="5370903" cy="582706"/>
            <a:chOff x="1721223" y="3285582"/>
            <a:chExt cx="5370903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32E104-1754-D446-9288-0A0A18667597}"/>
                </a:ext>
              </a:extLst>
            </p:cNvPr>
            <p:cNvSpPr/>
            <p:nvPr/>
          </p:nvSpPr>
          <p:spPr>
            <a:xfrm>
              <a:off x="1721223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C0469E-02E1-A544-808D-6AD03BEF8265}"/>
                </a:ext>
              </a:extLst>
            </p:cNvPr>
            <p:cNvSpPr/>
            <p:nvPr/>
          </p:nvSpPr>
          <p:spPr>
            <a:xfrm>
              <a:off x="291985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A86EC5-3772-B84F-83D7-8DF97AF9562B}"/>
                </a:ext>
              </a:extLst>
            </p:cNvPr>
            <p:cNvSpPr/>
            <p:nvPr/>
          </p:nvSpPr>
          <p:spPr>
            <a:xfrm>
              <a:off x="232818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0EFBF1-1FD3-FF48-B821-B25ECAF8525D}"/>
                </a:ext>
              </a:extLst>
            </p:cNvPr>
            <p:cNvSpPr/>
            <p:nvPr/>
          </p:nvSpPr>
          <p:spPr>
            <a:xfrm>
              <a:off x="351152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452444-6B76-B340-93A4-B68C66C33143}"/>
                </a:ext>
              </a:extLst>
            </p:cNvPr>
            <p:cNvSpPr/>
            <p:nvPr/>
          </p:nvSpPr>
          <p:spPr>
            <a:xfrm>
              <a:off x="411848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6C4142-9816-934A-8C0E-9578374D2194}"/>
                </a:ext>
              </a:extLst>
            </p:cNvPr>
            <p:cNvSpPr/>
            <p:nvPr/>
          </p:nvSpPr>
          <p:spPr>
            <a:xfrm>
              <a:off x="471015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55071B-CD16-8948-9C97-853FCCDECD0C}"/>
                </a:ext>
              </a:extLst>
            </p:cNvPr>
            <p:cNvSpPr/>
            <p:nvPr/>
          </p:nvSpPr>
          <p:spPr>
            <a:xfrm>
              <a:off x="530182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F3D052-EC0C-9748-BFFB-7FD6168ED5BA}"/>
                </a:ext>
              </a:extLst>
            </p:cNvPr>
            <p:cNvSpPr/>
            <p:nvPr/>
          </p:nvSpPr>
          <p:spPr>
            <a:xfrm>
              <a:off x="650045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2217AB-F94A-7847-8E7D-875F9B898D11}"/>
                </a:ext>
              </a:extLst>
            </p:cNvPr>
            <p:cNvSpPr/>
            <p:nvPr/>
          </p:nvSpPr>
          <p:spPr>
            <a:xfrm>
              <a:off x="590878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5F87F1-D416-3C49-AD9B-3067EC73EA0D}"/>
              </a:ext>
            </a:extLst>
          </p:cNvPr>
          <p:cNvGrpSpPr/>
          <p:nvPr/>
        </p:nvGrpSpPr>
        <p:grpSpPr>
          <a:xfrm>
            <a:off x="1712259" y="2791649"/>
            <a:ext cx="5370903" cy="582706"/>
            <a:chOff x="1721223" y="3285582"/>
            <a:chExt cx="5370903" cy="5827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844103-358B-B145-AFE4-35280D1228F7}"/>
                </a:ext>
              </a:extLst>
            </p:cNvPr>
            <p:cNvSpPr/>
            <p:nvPr/>
          </p:nvSpPr>
          <p:spPr>
            <a:xfrm>
              <a:off x="1721223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7B5BC8-121D-0441-A968-53330C683AD7}"/>
                </a:ext>
              </a:extLst>
            </p:cNvPr>
            <p:cNvSpPr/>
            <p:nvPr/>
          </p:nvSpPr>
          <p:spPr>
            <a:xfrm>
              <a:off x="2919854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3CFBFD-3AA0-5442-A3A5-EAF4154F346C}"/>
                </a:ext>
              </a:extLst>
            </p:cNvPr>
            <p:cNvSpPr/>
            <p:nvPr/>
          </p:nvSpPr>
          <p:spPr>
            <a:xfrm>
              <a:off x="2328184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AD8225-C4D5-8A4C-A27A-D7A8399809AD}"/>
                </a:ext>
              </a:extLst>
            </p:cNvPr>
            <p:cNvSpPr/>
            <p:nvPr/>
          </p:nvSpPr>
          <p:spPr>
            <a:xfrm>
              <a:off x="3511524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EF31F7-9C6E-3E4B-923F-3B1D8CF32FEF}"/>
                </a:ext>
              </a:extLst>
            </p:cNvPr>
            <p:cNvSpPr/>
            <p:nvPr/>
          </p:nvSpPr>
          <p:spPr>
            <a:xfrm>
              <a:off x="4118485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F3FBF9-0953-A84C-9FD1-E68242EF0D70}"/>
                </a:ext>
              </a:extLst>
            </p:cNvPr>
            <p:cNvSpPr/>
            <p:nvPr/>
          </p:nvSpPr>
          <p:spPr>
            <a:xfrm>
              <a:off x="4710155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A53F8B5-7A1E-F44E-A40C-1C80D5156F3C}"/>
                </a:ext>
              </a:extLst>
            </p:cNvPr>
            <p:cNvSpPr/>
            <p:nvPr/>
          </p:nvSpPr>
          <p:spPr>
            <a:xfrm>
              <a:off x="5301825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D20FA8-DD09-354D-A38B-E4C4BB0589C5}"/>
                </a:ext>
              </a:extLst>
            </p:cNvPr>
            <p:cNvSpPr/>
            <p:nvPr/>
          </p:nvSpPr>
          <p:spPr>
            <a:xfrm>
              <a:off x="6500456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AE2F2AE-783B-E44D-8C91-5D431FD5834C}"/>
                </a:ext>
              </a:extLst>
            </p:cNvPr>
            <p:cNvSpPr/>
            <p:nvPr/>
          </p:nvSpPr>
          <p:spPr>
            <a:xfrm>
              <a:off x="5908786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C48E0D-F970-D843-8C11-6318014F8F7D}"/>
              </a:ext>
            </a:extLst>
          </p:cNvPr>
          <p:cNvGrpSpPr/>
          <p:nvPr/>
        </p:nvGrpSpPr>
        <p:grpSpPr>
          <a:xfrm>
            <a:off x="1712259" y="4684583"/>
            <a:ext cx="5370903" cy="582706"/>
            <a:chOff x="1721223" y="3285582"/>
            <a:chExt cx="5370903" cy="5827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4891EAE-2680-1847-808A-8650B2419E57}"/>
                </a:ext>
              </a:extLst>
            </p:cNvPr>
            <p:cNvSpPr/>
            <p:nvPr/>
          </p:nvSpPr>
          <p:spPr>
            <a:xfrm>
              <a:off x="1721223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89D72A-0A2D-184D-A1E3-9EC6AF3D42E6}"/>
                </a:ext>
              </a:extLst>
            </p:cNvPr>
            <p:cNvSpPr/>
            <p:nvPr/>
          </p:nvSpPr>
          <p:spPr>
            <a:xfrm>
              <a:off x="291985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8243B7-8226-2F46-ACBC-B1621D891A7F}"/>
                </a:ext>
              </a:extLst>
            </p:cNvPr>
            <p:cNvSpPr/>
            <p:nvPr/>
          </p:nvSpPr>
          <p:spPr>
            <a:xfrm>
              <a:off x="232818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93DEF7-73B2-804A-99E3-D00AECD8BD8E}"/>
                </a:ext>
              </a:extLst>
            </p:cNvPr>
            <p:cNvSpPr/>
            <p:nvPr/>
          </p:nvSpPr>
          <p:spPr>
            <a:xfrm>
              <a:off x="351152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077CD5-A8AC-664F-9D95-1CA2594C2AE4}"/>
                </a:ext>
              </a:extLst>
            </p:cNvPr>
            <p:cNvSpPr/>
            <p:nvPr/>
          </p:nvSpPr>
          <p:spPr>
            <a:xfrm>
              <a:off x="411848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C904D5-7027-7B43-984B-FBCB26B0F3E7}"/>
                </a:ext>
              </a:extLst>
            </p:cNvPr>
            <p:cNvSpPr/>
            <p:nvPr/>
          </p:nvSpPr>
          <p:spPr>
            <a:xfrm>
              <a:off x="471015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AA61D6-3909-9D48-8E42-54BC3A9AF39D}"/>
                </a:ext>
              </a:extLst>
            </p:cNvPr>
            <p:cNvSpPr/>
            <p:nvPr/>
          </p:nvSpPr>
          <p:spPr>
            <a:xfrm>
              <a:off x="530182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B5FE03-DDD4-5140-B67A-9D0704367322}"/>
                </a:ext>
              </a:extLst>
            </p:cNvPr>
            <p:cNvSpPr/>
            <p:nvPr/>
          </p:nvSpPr>
          <p:spPr>
            <a:xfrm>
              <a:off x="650045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20B335-043E-F34D-B20F-DD2AB3ADDF7B}"/>
                </a:ext>
              </a:extLst>
            </p:cNvPr>
            <p:cNvSpPr/>
            <p:nvPr/>
          </p:nvSpPr>
          <p:spPr>
            <a:xfrm>
              <a:off x="590878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24981F1-7A82-364F-A8FA-201B6EF9241E}"/>
              </a:ext>
            </a:extLst>
          </p:cNvPr>
          <p:cNvCxnSpPr/>
          <p:nvPr/>
        </p:nvCxnSpPr>
        <p:spPr>
          <a:xfrm>
            <a:off x="4405356" y="3636046"/>
            <a:ext cx="0" cy="72080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95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computer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/>
              <p:nvPr/>
            </p:nvSpPr>
            <p:spPr>
              <a:xfrm>
                <a:off x="109529" y="4561047"/>
                <a:ext cx="4572000" cy="11447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“the operation count for the algorithm must be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 double precision floating point operations”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9" y="4561047"/>
                <a:ext cx="4572000" cy="1144737"/>
              </a:xfrm>
              <a:prstGeom prst="rect">
                <a:avLst/>
              </a:prstGeom>
              <a:blipFill>
                <a:blip r:embed="rId3"/>
                <a:stretch>
                  <a:fillRect l="-1385" t="-219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89214B-D14C-DF49-B7B4-6308493DF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34" y="2432807"/>
            <a:ext cx="4439981" cy="436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50C94C-B662-4C41-A2F0-E6293C7A5058}"/>
                  </a:ext>
                </a:extLst>
              </p:cNvPr>
              <p:cNvSpPr txBox="1"/>
              <p:nvPr/>
            </p:nvSpPr>
            <p:spPr>
              <a:xfrm>
                <a:off x="1559371" y="2644548"/>
                <a:ext cx="11801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50C94C-B662-4C41-A2F0-E6293C7A5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371" y="2644548"/>
                <a:ext cx="1180131" cy="430887"/>
              </a:xfrm>
              <a:prstGeom prst="rect">
                <a:avLst/>
              </a:prstGeom>
              <a:blipFill>
                <a:blip r:embed="rId5"/>
                <a:stretch>
                  <a:fillRect l="-6383" r="-5319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429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F57948-8D4A-2740-9EB3-08FFB652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16871-F696-4F47-A32A-2CFBB943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76" y="1594980"/>
            <a:ext cx="8767847" cy="4743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720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/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/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blipFill>
                <a:blip r:embed="rId4"/>
                <a:stretch>
                  <a:fillRect l="-19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FC7666-43B8-674A-A9D6-B26F8650652D}"/>
              </a:ext>
            </a:extLst>
          </p:cNvPr>
          <p:cNvSpPr/>
          <p:nvPr/>
        </p:nvSpPr>
        <p:spPr>
          <a:xfrm>
            <a:off x="1196789" y="2041872"/>
            <a:ext cx="1698811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62B1E9-28D4-7346-AFFE-A5F7D303453D}"/>
              </a:ext>
            </a:extLst>
          </p:cNvPr>
          <p:cNvSpPr/>
          <p:nvPr/>
        </p:nvSpPr>
        <p:spPr>
          <a:xfrm rot="5400000">
            <a:off x="3277933" y="2325723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980106-DA65-A540-A9E5-031B4614B575}"/>
              </a:ext>
            </a:extLst>
          </p:cNvPr>
          <p:cNvSpPr/>
          <p:nvPr/>
        </p:nvSpPr>
        <p:spPr>
          <a:xfrm rot="5400000">
            <a:off x="2634440" y="2526842"/>
            <a:ext cx="729219" cy="28231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93CDB3D-DE08-7E46-85A0-157E35D83B83}"/>
              </a:ext>
            </a:extLst>
          </p:cNvPr>
          <p:cNvSpPr/>
          <p:nvPr/>
        </p:nvSpPr>
        <p:spPr>
          <a:xfrm rot="5400000">
            <a:off x="4208801" y="2298658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BF3DB1-D48E-AA45-9C11-2E37FF0BD694}"/>
              </a:ext>
            </a:extLst>
          </p:cNvPr>
          <p:cNvSpPr/>
          <p:nvPr/>
        </p:nvSpPr>
        <p:spPr>
          <a:xfrm rot="5400000">
            <a:off x="5864399" y="2542987"/>
            <a:ext cx="729219" cy="28231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3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/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/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blipFill>
                <a:blip r:embed="rId4"/>
                <a:stretch>
                  <a:fillRect l="-19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FC7666-43B8-674A-A9D6-B26F8650652D}"/>
              </a:ext>
            </a:extLst>
          </p:cNvPr>
          <p:cNvSpPr/>
          <p:nvPr/>
        </p:nvSpPr>
        <p:spPr>
          <a:xfrm>
            <a:off x="1223530" y="2626659"/>
            <a:ext cx="1698811" cy="48003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62B1E9-28D4-7346-AFFE-A5F7D303453D}"/>
              </a:ext>
            </a:extLst>
          </p:cNvPr>
          <p:cNvSpPr/>
          <p:nvPr/>
        </p:nvSpPr>
        <p:spPr>
          <a:xfrm rot="5400000">
            <a:off x="3277933" y="2325723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980106-DA65-A540-A9E5-031B4614B575}"/>
              </a:ext>
            </a:extLst>
          </p:cNvPr>
          <p:cNvSpPr/>
          <p:nvPr/>
        </p:nvSpPr>
        <p:spPr>
          <a:xfrm rot="5400000">
            <a:off x="2611403" y="3036193"/>
            <a:ext cx="636661" cy="290111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283495-5E94-5F46-9AA5-A71EF4A3DD14}"/>
              </a:ext>
            </a:extLst>
          </p:cNvPr>
          <p:cNvSpPr/>
          <p:nvPr/>
        </p:nvSpPr>
        <p:spPr>
          <a:xfrm rot="5400000">
            <a:off x="4208801" y="2325719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613492-3E89-F34D-BB31-4BE6BC46CDFA}"/>
              </a:ext>
            </a:extLst>
          </p:cNvPr>
          <p:cNvSpPr/>
          <p:nvPr/>
        </p:nvSpPr>
        <p:spPr>
          <a:xfrm rot="5400000">
            <a:off x="5895936" y="3036193"/>
            <a:ext cx="636661" cy="290111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664229-D095-704F-BF9C-CADDFD906F02}"/>
              </a:ext>
            </a:extLst>
          </p:cNvPr>
          <p:cNvGrpSpPr/>
          <p:nvPr/>
        </p:nvGrpSpPr>
        <p:grpSpPr>
          <a:xfrm>
            <a:off x="2072935" y="5313947"/>
            <a:ext cx="3051669" cy="1172542"/>
            <a:chOff x="2072935" y="5313947"/>
            <a:chExt cx="3051669" cy="1172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9523FF1-A2CE-5B41-8705-2D94FB0335C1}"/>
                    </a:ext>
                  </a:extLst>
                </p:cNvPr>
                <p:cNvSpPr/>
                <p:nvPr/>
              </p:nvSpPr>
              <p:spPr>
                <a:xfrm>
                  <a:off x="2072935" y="5313947"/>
                  <a:ext cx="3051669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9523FF1-A2CE-5B41-8705-2D94FB033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935" y="5313947"/>
                  <a:ext cx="3051669" cy="595932"/>
                </a:xfrm>
                <a:prstGeom prst="rect">
                  <a:avLst/>
                </a:prstGeom>
                <a:blipFill>
                  <a:blip r:embed="rId5"/>
                  <a:stretch>
                    <a:fillRect l="-4545" t="-8333" r="-2066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A3ED061-5C46-9F44-9F64-24A91D10262A}"/>
                    </a:ext>
                  </a:extLst>
                </p:cNvPr>
                <p:cNvSpPr/>
                <p:nvPr/>
              </p:nvSpPr>
              <p:spPr>
                <a:xfrm>
                  <a:off x="2072935" y="5890557"/>
                  <a:ext cx="2489208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Space: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A3ED061-5C46-9F44-9F64-24A91D1026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935" y="5890557"/>
                  <a:ext cx="2489208" cy="595932"/>
                </a:xfrm>
                <a:prstGeom prst="rect">
                  <a:avLst/>
                </a:prstGeom>
                <a:blipFill>
                  <a:blip r:embed="rId6"/>
                  <a:stretch>
                    <a:fillRect l="-5584" t="-10417" r="-3046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C7AB6-A255-A04B-AC3E-809BA9952E9D}"/>
              </a:ext>
            </a:extLst>
          </p:cNvPr>
          <p:cNvGrpSpPr/>
          <p:nvPr/>
        </p:nvGrpSpPr>
        <p:grpSpPr>
          <a:xfrm>
            <a:off x="2072935" y="5304286"/>
            <a:ext cx="3051669" cy="1172542"/>
            <a:chOff x="5340753" y="5592591"/>
            <a:chExt cx="3051669" cy="1172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51080EA-02ED-9C47-A6CB-1D6A97388194}"/>
                    </a:ext>
                  </a:extLst>
                </p:cNvPr>
                <p:cNvSpPr/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51080EA-02ED-9C47-A6CB-1D6A97388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  <a:blipFill>
                  <a:blip r:embed="rId7"/>
                  <a:stretch>
                    <a:fillRect l="-4545" t="-10417" r="-2066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67F37-DFC6-2B4F-8E51-714BF5EBA6FD}"/>
                    </a:ext>
                  </a:extLst>
                </p:cNvPr>
                <p:cNvSpPr/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Space: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67F37-DFC6-2B4F-8E51-714BF5EBA6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  <a:blipFill>
                  <a:blip r:embed="rId8"/>
                  <a:stretch>
                    <a:fillRect l="-5584" t="-10417" r="-3046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5CE254-EC56-B34E-8938-B3BF545E0EBF}"/>
              </a:ext>
            </a:extLst>
          </p:cNvPr>
          <p:cNvSpPr txBox="1"/>
          <p:nvPr/>
        </p:nvSpPr>
        <p:spPr>
          <a:xfrm>
            <a:off x="7655859" y="33617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AE1D599-3E1E-6842-9722-876418C8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30" y="3429000"/>
            <a:ext cx="4342959" cy="32810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E53DC-01A6-E34B-8303-AD3E55EF5F20}"/>
              </a:ext>
            </a:extLst>
          </p:cNvPr>
          <p:cNvGrpSpPr/>
          <p:nvPr/>
        </p:nvGrpSpPr>
        <p:grpSpPr>
          <a:xfrm>
            <a:off x="1260940" y="1809983"/>
            <a:ext cx="3051669" cy="1172542"/>
            <a:chOff x="5340753" y="5592591"/>
            <a:chExt cx="3051669" cy="1172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FCB5195-5513-DE44-B2D2-65CCE626E9D8}"/>
                    </a:ext>
                  </a:extLst>
                </p:cNvPr>
                <p:cNvSpPr/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FCB5195-5513-DE44-B2D2-65CCE626E9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  <a:blipFill>
                  <a:blip r:embed="rId4"/>
                  <a:stretch>
                    <a:fillRect l="-4545" t="-10638" r="-2066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79B3B1-7071-4D46-90B3-A7FD01F31D46}"/>
                    </a:ext>
                  </a:extLst>
                </p:cNvPr>
                <p:cNvSpPr/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Space: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79B3B1-7071-4D46-90B3-A7FD01F31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  <a:blipFill>
                  <a:blip r:embed="rId5"/>
                  <a:stretch>
                    <a:fillRect l="-5584" t="-10417" r="-3046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08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CB5195-5513-DE44-B2D2-65CCE626E9D8}"/>
                  </a:ext>
                </a:extLst>
              </p:cNvPr>
              <p:cNvSpPr/>
              <p:nvPr/>
            </p:nvSpPr>
            <p:spPr>
              <a:xfrm>
                <a:off x="671756" y="1827015"/>
                <a:ext cx="233525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Compute: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CB5195-5513-DE44-B2D2-65CCE626E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1827015"/>
                <a:ext cx="2335255" cy="470000"/>
              </a:xfrm>
              <a:prstGeom prst="rect">
                <a:avLst/>
              </a:prstGeom>
              <a:blipFill>
                <a:blip r:embed="rId3"/>
                <a:stretch>
                  <a:fillRect l="-3784" t="-8108" r="-108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79B3B1-7071-4D46-90B3-A7FD01F31D46}"/>
                  </a:ext>
                </a:extLst>
              </p:cNvPr>
              <p:cNvSpPr/>
              <p:nvPr/>
            </p:nvSpPr>
            <p:spPr>
              <a:xfrm>
                <a:off x="3066998" y="1827015"/>
                <a:ext cx="191424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79B3B1-7071-4D46-90B3-A7FD01F31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998" y="1827015"/>
                <a:ext cx="1914242" cy="470000"/>
              </a:xfrm>
              <a:prstGeom prst="rect">
                <a:avLst/>
              </a:prstGeom>
              <a:blipFill>
                <a:blip r:embed="rId4"/>
                <a:stretch>
                  <a:fillRect l="-4605" t="-8108" r="-19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5703C-4DD8-8B4C-99B2-71D2FE34F203}"/>
              </a:ext>
            </a:extLst>
          </p:cNvPr>
          <p:cNvCxnSpPr/>
          <p:nvPr/>
        </p:nvCxnSpPr>
        <p:spPr>
          <a:xfrm>
            <a:off x="1019353" y="2925736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2961C7-873E-9E41-8C80-2BDAB6B7C6D5}"/>
              </a:ext>
            </a:extLst>
          </p:cNvPr>
          <p:cNvCxnSpPr>
            <a:cxnSpLocks/>
          </p:cNvCxnSpPr>
          <p:nvPr/>
        </p:nvCxnSpPr>
        <p:spPr>
          <a:xfrm>
            <a:off x="3628381" y="292573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C5E18C-10CC-E947-BB3F-EDD1BC1CF05E}"/>
              </a:ext>
            </a:extLst>
          </p:cNvPr>
          <p:cNvCxnSpPr/>
          <p:nvPr/>
        </p:nvCxnSpPr>
        <p:spPr>
          <a:xfrm>
            <a:off x="4354822" y="2925736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491C77-E2E4-4B42-8D94-1DE0227CEA08}"/>
              </a:ext>
            </a:extLst>
          </p:cNvPr>
          <p:cNvCxnSpPr>
            <a:cxnSpLocks/>
          </p:cNvCxnSpPr>
          <p:nvPr/>
        </p:nvCxnSpPr>
        <p:spPr>
          <a:xfrm>
            <a:off x="6937254" y="292573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EF1989-1FCE-5C45-B4C7-534D6350A983}"/>
              </a:ext>
            </a:extLst>
          </p:cNvPr>
          <p:cNvSpPr txBox="1"/>
          <p:nvPr/>
        </p:nvSpPr>
        <p:spPr>
          <a:xfrm>
            <a:off x="1747818" y="2441642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A5245-F30D-2749-8AA1-444DF029CA4B}"/>
              </a:ext>
            </a:extLst>
          </p:cNvPr>
          <p:cNvSpPr txBox="1"/>
          <p:nvPr/>
        </p:nvSpPr>
        <p:spPr>
          <a:xfrm>
            <a:off x="3297738" y="2441642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79612C-636B-AB45-9C03-479FF60331E6}"/>
              </a:ext>
            </a:extLst>
          </p:cNvPr>
          <p:cNvSpPr txBox="1"/>
          <p:nvPr/>
        </p:nvSpPr>
        <p:spPr>
          <a:xfrm>
            <a:off x="5020831" y="2414748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0CE033-8226-A24F-A9AB-D3DEAE215E93}"/>
              </a:ext>
            </a:extLst>
          </p:cNvPr>
          <p:cNvSpPr txBox="1"/>
          <p:nvPr/>
        </p:nvSpPr>
        <p:spPr>
          <a:xfrm>
            <a:off x="6570751" y="2414748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604093-0D25-6646-8FAD-FFEBC86D2AE8}"/>
              </a:ext>
            </a:extLst>
          </p:cNvPr>
          <p:cNvCxnSpPr/>
          <p:nvPr/>
        </p:nvCxnSpPr>
        <p:spPr>
          <a:xfrm>
            <a:off x="266316" y="4602726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17C1C4-A4A2-224F-A4B5-BE81A73C4AA3}"/>
              </a:ext>
            </a:extLst>
          </p:cNvPr>
          <p:cNvCxnSpPr>
            <a:cxnSpLocks/>
          </p:cNvCxnSpPr>
          <p:nvPr/>
        </p:nvCxnSpPr>
        <p:spPr>
          <a:xfrm>
            <a:off x="2875344" y="460272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ADCA60-F69D-344B-99A4-092A676F4A17}"/>
              </a:ext>
            </a:extLst>
          </p:cNvPr>
          <p:cNvSpPr txBox="1"/>
          <p:nvPr/>
        </p:nvSpPr>
        <p:spPr>
          <a:xfrm>
            <a:off x="994781" y="4118632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1B95EE-1508-924C-8D22-369BB450F82B}"/>
              </a:ext>
            </a:extLst>
          </p:cNvPr>
          <p:cNvSpPr txBox="1"/>
          <p:nvPr/>
        </p:nvSpPr>
        <p:spPr>
          <a:xfrm>
            <a:off x="2544701" y="4118632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E7F7B1-DB5A-7B4B-A3D4-B289486D311E}"/>
              </a:ext>
            </a:extLst>
          </p:cNvPr>
          <p:cNvCxnSpPr>
            <a:cxnSpLocks/>
          </p:cNvCxnSpPr>
          <p:nvPr/>
        </p:nvCxnSpPr>
        <p:spPr>
          <a:xfrm>
            <a:off x="3565925" y="460272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2855F8-F7E5-2646-9335-52E94D1E235E}"/>
              </a:ext>
            </a:extLst>
          </p:cNvPr>
          <p:cNvCxnSpPr>
            <a:cxnSpLocks/>
          </p:cNvCxnSpPr>
          <p:nvPr/>
        </p:nvCxnSpPr>
        <p:spPr>
          <a:xfrm>
            <a:off x="4256506" y="460272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EA2010-E854-CF49-8535-B7D66FE0DA80}"/>
              </a:ext>
            </a:extLst>
          </p:cNvPr>
          <p:cNvCxnSpPr>
            <a:cxnSpLocks/>
          </p:cNvCxnSpPr>
          <p:nvPr/>
        </p:nvCxnSpPr>
        <p:spPr>
          <a:xfrm>
            <a:off x="4937226" y="4596028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8911B7-D214-E148-8EDC-3B6F01A3FDE5}"/>
              </a:ext>
            </a:extLst>
          </p:cNvPr>
          <p:cNvCxnSpPr>
            <a:cxnSpLocks/>
          </p:cNvCxnSpPr>
          <p:nvPr/>
        </p:nvCxnSpPr>
        <p:spPr>
          <a:xfrm>
            <a:off x="5627807" y="4596028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FFE21B-5F28-C443-8270-1829C82964C6}"/>
              </a:ext>
            </a:extLst>
          </p:cNvPr>
          <p:cNvCxnSpPr>
            <a:cxnSpLocks/>
          </p:cNvCxnSpPr>
          <p:nvPr/>
        </p:nvCxnSpPr>
        <p:spPr>
          <a:xfrm>
            <a:off x="6318388" y="4596028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0EB9A9-CA4F-B241-B845-8E6F7D383303}"/>
              </a:ext>
            </a:extLst>
          </p:cNvPr>
          <p:cNvCxnSpPr>
            <a:cxnSpLocks/>
          </p:cNvCxnSpPr>
          <p:nvPr/>
        </p:nvCxnSpPr>
        <p:spPr>
          <a:xfrm>
            <a:off x="7008969" y="4604993"/>
            <a:ext cx="1765450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E366FE5-7129-8C41-9658-F7BB6266E0ED}"/>
                  </a:ext>
                </a:extLst>
              </p:cNvPr>
              <p:cNvSpPr/>
              <p:nvPr/>
            </p:nvSpPr>
            <p:spPr>
              <a:xfrm>
                <a:off x="671756" y="3406169"/>
                <a:ext cx="233525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Compute: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E366FE5-7129-8C41-9658-F7BB6266E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3406169"/>
                <a:ext cx="2335255" cy="470000"/>
              </a:xfrm>
              <a:prstGeom prst="rect">
                <a:avLst/>
              </a:prstGeom>
              <a:blipFill>
                <a:blip r:embed="rId5"/>
                <a:stretch>
                  <a:fillRect l="-3784" t="-5263" r="-108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6B957A3-B145-CB4C-9C92-FFC02CBFCD68}"/>
                  </a:ext>
                </a:extLst>
              </p:cNvPr>
              <p:cNvSpPr/>
              <p:nvPr/>
            </p:nvSpPr>
            <p:spPr>
              <a:xfrm>
                <a:off x="3007011" y="3406465"/>
                <a:ext cx="191424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6B957A3-B145-CB4C-9C92-FFC02CBFC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011" y="3406465"/>
                <a:ext cx="1914242" cy="470000"/>
              </a:xfrm>
              <a:prstGeom prst="rect">
                <a:avLst/>
              </a:prstGeom>
              <a:blipFill>
                <a:blip r:embed="rId6"/>
                <a:stretch>
                  <a:fillRect l="-4605" t="-5263" r="-131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9E9E69-F5A8-DE43-A2E7-46BD30FB9F2C}"/>
              </a:ext>
            </a:extLst>
          </p:cNvPr>
          <p:cNvCxnSpPr/>
          <p:nvPr/>
        </p:nvCxnSpPr>
        <p:spPr>
          <a:xfrm>
            <a:off x="266316" y="6598313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917D0C-4A52-104C-B9D1-12C39221D370}"/>
              </a:ext>
            </a:extLst>
          </p:cNvPr>
          <p:cNvSpPr txBox="1"/>
          <p:nvPr/>
        </p:nvSpPr>
        <p:spPr>
          <a:xfrm>
            <a:off x="994781" y="6114219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42CBE-6856-0549-9A28-32530199AF5F}"/>
              </a:ext>
            </a:extLst>
          </p:cNvPr>
          <p:cNvCxnSpPr>
            <a:cxnSpLocks/>
          </p:cNvCxnSpPr>
          <p:nvPr/>
        </p:nvCxnSpPr>
        <p:spPr>
          <a:xfrm>
            <a:off x="2893132" y="6598313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7B784D-B20E-494C-83B1-E3CB2F647694}"/>
              </a:ext>
            </a:extLst>
          </p:cNvPr>
          <p:cNvCxnSpPr>
            <a:cxnSpLocks/>
          </p:cNvCxnSpPr>
          <p:nvPr/>
        </p:nvCxnSpPr>
        <p:spPr>
          <a:xfrm>
            <a:off x="3007011" y="6338337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01F341-7948-3940-8FB2-FA832B14E855}"/>
              </a:ext>
            </a:extLst>
          </p:cNvPr>
          <p:cNvCxnSpPr>
            <a:cxnSpLocks/>
          </p:cNvCxnSpPr>
          <p:nvPr/>
        </p:nvCxnSpPr>
        <p:spPr>
          <a:xfrm>
            <a:off x="3133151" y="6060720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3B098-197F-464E-AA06-49C0F0EB5B82}"/>
              </a:ext>
            </a:extLst>
          </p:cNvPr>
          <p:cNvCxnSpPr>
            <a:cxnSpLocks/>
          </p:cNvCxnSpPr>
          <p:nvPr/>
        </p:nvCxnSpPr>
        <p:spPr>
          <a:xfrm>
            <a:off x="3283090" y="5755630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A5A3B2-8548-5747-B9B8-B45D66D9ADDB}"/>
              </a:ext>
            </a:extLst>
          </p:cNvPr>
          <p:cNvCxnSpPr>
            <a:cxnSpLocks/>
          </p:cNvCxnSpPr>
          <p:nvPr/>
        </p:nvCxnSpPr>
        <p:spPr>
          <a:xfrm>
            <a:off x="3478441" y="5450830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BAF8FC-9A1C-D24C-8FD5-24F3864402ED}"/>
              </a:ext>
            </a:extLst>
          </p:cNvPr>
          <p:cNvCxnSpPr>
            <a:cxnSpLocks/>
          </p:cNvCxnSpPr>
          <p:nvPr/>
        </p:nvCxnSpPr>
        <p:spPr>
          <a:xfrm>
            <a:off x="3601785" y="5172925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848260-9168-2C4D-843E-3491225C388D}"/>
              </a:ext>
            </a:extLst>
          </p:cNvPr>
          <p:cNvCxnSpPr>
            <a:cxnSpLocks/>
          </p:cNvCxnSpPr>
          <p:nvPr/>
        </p:nvCxnSpPr>
        <p:spPr>
          <a:xfrm>
            <a:off x="4400695" y="6577518"/>
            <a:ext cx="1765450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F07A62-4FB6-A74C-B8A8-59C049F7993B}"/>
              </a:ext>
            </a:extLst>
          </p:cNvPr>
          <p:cNvSpPr txBox="1"/>
          <p:nvPr/>
        </p:nvSpPr>
        <p:spPr>
          <a:xfrm>
            <a:off x="1081567" y="5231448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Algerian" pitchFamily="82" charset="77"/>
              </a:rPr>
              <a:t>“HPC"</a:t>
            </a:r>
          </a:p>
        </p:txBody>
      </p:sp>
    </p:spTree>
    <p:extLst>
      <p:ext uri="{BB962C8B-B14F-4D97-AF65-F5344CB8AC3E}">
        <p14:creationId xmlns:p14="http://schemas.microsoft.com/office/powerpoint/2010/main" val="74326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1"/>
      <p:bldP spid="24" grpId="0"/>
      <p:bldP spid="25" grpId="0"/>
      <p:bldP spid="36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4FC646-CE44-D44C-97CA-57EF0063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High Performance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C1674-EA80-E147-B9DE-ADDBD89DFDB7}"/>
              </a:ext>
            </a:extLst>
          </p:cNvPr>
          <p:cNvSpPr/>
          <p:nvPr/>
        </p:nvSpPr>
        <p:spPr>
          <a:xfrm>
            <a:off x="118965" y="6301823"/>
            <a:ext cx="2429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http://www.icl.utk.edu/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87B26-5183-3441-8396-A3C26A03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50" y="1659404"/>
            <a:ext cx="5721292" cy="4173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666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4FC646-CE44-D44C-97CA-57EF0063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High Performance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C1674-EA80-E147-B9DE-ADDBD89DFDB7}"/>
              </a:ext>
            </a:extLst>
          </p:cNvPr>
          <p:cNvSpPr/>
          <p:nvPr/>
        </p:nvSpPr>
        <p:spPr>
          <a:xfrm>
            <a:off x="0" y="6578822"/>
            <a:ext cx="38250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https://www.icl.utk.edu/files/print/2019/magma-sc19.pdf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83F47-94E7-B047-89FA-3589BC5B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3" y="1398620"/>
            <a:ext cx="5749793" cy="5180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07AB4-D4CE-8149-87C7-6285C2649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7" y="4202885"/>
            <a:ext cx="2434151" cy="1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"hello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world 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hello world fun"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4946-C9AE-1C46-99CF-7CD74036EDB7}"/>
              </a:ext>
            </a:extLst>
          </p:cNvPr>
          <p:cNvSpPr txBox="1"/>
          <p:nvPr/>
        </p:nvSpPr>
        <p:spPr>
          <a:xfrm>
            <a:off x="1580327" y="5568415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</p:spTree>
    <p:extLst>
      <p:ext uri="{BB962C8B-B14F-4D97-AF65-F5344CB8AC3E}">
        <p14:creationId xmlns:p14="http://schemas.microsoft.com/office/powerpoint/2010/main" val="16143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</a:t>
            </a:r>
            <a:r>
              <a:rPr lang="en-US" sz="2800" b="1" dirty="0">
                <a:solidFill>
                  <a:srgbClr val="00B050"/>
                </a:solidFill>
              </a:rPr>
              <a:t>hello world</a:t>
            </a:r>
            <a:r>
              <a:rPr lang="en-US" sz="2800" b="1" dirty="0">
                <a:solidFill>
                  <a:srgbClr val="0070C0"/>
                </a:solidFill>
              </a:rPr>
              <a:t>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</a:t>
            </a:r>
            <a:r>
              <a:rPr lang="en-US" sz="2800" b="1" strike="sngStrike" dirty="0">
                <a:solidFill>
                  <a:srgbClr val="FF0000"/>
                </a:solidFill>
              </a:rPr>
              <a:t>world hello</a:t>
            </a:r>
            <a:r>
              <a:rPr lang="en-US" sz="2800" b="1" dirty="0">
                <a:solidFill>
                  <a:srgbClr val="0070C0"/>
                </a:solidFill>
              </a:rPr>
              <a:t>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hello world</a:t>
            </a:r>
            <a:r>
              <a:rPr lang="en-US" sz="2800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580327" y="5568415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</p:spTree>
    <p:extLst>
      <p:ext uri="{BB962C8B-B14F-4D97-AF65-F5344CB8AC3E}">
        <p14:creationId xmlns:p14="http://schemas.microsoft.com/office/powerpoint/2010/main" val="1419766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1E0A6-678A-0844-8174-073E5A82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35" y="4672686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532964" y="1621445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082087" y="3308765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A9B00-D6A7-3344-8C24-A892F1E57A44}"/>
              </a:ext>
            </a:extLst>
          </p:cNvPr>
          <p:cNvSpPr txBox="1"/>
          <p:nvPr/>
        </p:nvSpPr>
        <p:spPr>
          <a:xfrm>
            <a:off x="2772808" y="4074532"/>
            <a:ext cx="390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word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document + location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1159161" y="404568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Indexing</a:t>
            </a:r>
            <a:r>
              <a:rPr lang="en-US" sz="2400" dirty="0"/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F312E-BD7B-0D4D-B86A-787A09F74D57}"/>
              </a:ext>
            </a:extLst>
          </p:cNvPr>
          <p:cNvSpPr txBox="1"/>
          <p:nvPr/>
        </p:nvSpPr>
        <p:spPr>
          <a:xfrm>
            <a:off x="1989773" y="4672686"/>
            <a:ext cx="46887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	document{0, location{0}}</a:t>
            </a:r>
          </a:p>
          <a:p>
            <a:r>
              <a:rPr lang="en-US" sz="2400" dirty="0">
                <a:sym typeface="Wingdings" pitchFamily="2" charset="2"/>
              </a:rPr>
              <a:t>			document{1, location{0}}</a:t>
            </a:r>
          </a:p>
          <a:p>
            <a:r>
              <a:rPr lang="en-US" sz="2400" dirty="0">
                <a:sym typeface="Wingdings" pitchFamily="2" charset="2"/>
              </a:rPr>
              <a:t>			document{3, location{2}}</a:t>
            </a:r>
          </a:p>
          <a:p>
            <a:r>
              <a:rPr lang="en-US" sz="2400" dirty="0">
                <a:sym typeface="Wingdings" pitchFamily="2" charset="2"/>
              </a:rPr>
              <a:t>			document{4, location{2}}</a:t>
            </a:r>
          </a:p>
          <a:p>
            <a:r>
              <a:rPr lang="en-US" sz="2400" dirty="0">
                <a:sym typeface="Wingdings" pitchFamily="2" charset="2"/>
              </a:rPr>
              <a:t>			document{5, location{1}}</a:t>
            </a:r>
          </a:p>
        </p:txBody>
      </p:sp>
    </p:spTree>
    <p:extLst>
      <p:ext uri="{BB962C8B-B14F-4D97-AF65-F5344CB8AC3E}">
        <p14:creationId xmlns:p14="http://schemas.microsoft.com/office/powerpoint/2010/main" val="11495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620142" y="3028856"/>
            <a:ext cx="6609457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”merge sort is faster than insertion sort!”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532964" y="1621445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006586" y="3482230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A9B00-D6A7-3344-8C24-A892F1E57A44}"/>
              </a:ext>
            </a:extLst>
          </p:cNvPr>
          <p:cNvSpPr txBox="1"/>
          <p:nvPr/>
        </p:nvSpPr>
        <p:spPr>
          <a:xfrm>
            <a:off x="3259370" y="3998972"/>
            <a:ext cx="390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word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document + location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1645723" y="397012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Indexing</a:t>
            </a:r>
            <a:r>
              <a:rPr lang="en-US" sz="2400" dirty="0"/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F312E-BD7B-0D4D-B86A-787A09F74D57}"/>
              </a:ext>
            </a:extLst>
          </p:cNvPr>
          <p:cNvSpPr txBox="1"/>
          <p:nvPr/>
        </p:nvSpPr>
        <p:spPr>
          <a:xfrm>
            <a:off x="268466" y="4733510"/>
            <a:ext cx="36256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location{0}}</a:t>
            </a:r>
          </a:p>
          <a:p>
            <a:r>
              <a:rPr lang="en-US" sz="2400" dirty="0">
                <a:sym typeface="Wingdings" pitchFamily="2" charset="2"/>
              </a:rPr>
              <a:t>		   doc{1, location{0}}</a:t>
            </a:r>
          </a:p>
          <a:p>
            <a:r>
              <a:rPr lang="en-US" sz="2400" dirty="0">
                <a:sym typeface="Wingdings" pitchFamily="2" charset="2"/>
              </a:rPr>
              <a:t>		   doc{3, location{2}}</a:t>
            </a:r>
          </a:p>
          <a:p>
            <a:r>
              <a:rPr lang="en-US" sz="2400" dirty="0">
                <a:sym typeface="Wingdings" pitchFamily="2" charset="2"/>
              </a:rPr>
              <a:t>		   doc{4, location{2}}</a:t>
            </a:r>
          </a:p>
          <a:p>
            <a:r>
              <a:rPr lang="en-US" sz="24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1C0A7-8EF0-E541-8119-A3D216E82500}"/>
              </a:ext>
            </a:extLst>
          </p:cNvPr>
          <p:cNvSpPr txBox="1"/>
          <p:nvPr/>
        </p:nvSpPr>
        <p:spPr>
          <a:xfrm>
            <a:off x="4372293" y="4733510"/>
            <a:ext cx="4050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world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location{1}}</a:t>
            </a:r>
          </a:p>
          <a:p>
            <a:r>
              <a:rPr lang="en-US" sz="2400" dirty="0">
                <a:sym typeface="Wingdings" pitchFamily="2" charset="2"/>
              </a:rPr>
              <a:t>		     doc{2, location{0}}</a:t>
            </a:r>
          </a:p>
          <a:p>
            <a:r>
              <a:rPr lang="en-US" sz="2400" dirty="0">
                <a:sym typeface="Wingdings" pitchFamily="2" charset="2"/>
              </a:rPr>
              <a:t>		     doc{3, location{0, 1}}</a:t>
            </a:r>
          </a:p>
          <a:p>
            <a:r>
              <a:rPr lang="en-US" sz="2400" dirty="0">
                <a:sym typeface="Wingdings" pitchFamily="2" charset="2"/>
              </a:rPr>
              <a:t>		     doc{4, location{4}}</a:t>
            </a:r>
          </a:p>
          <a:p>
            <a:r>
              <a:rPr lang="en-US" sz="2400" dirty="0">
                <a:sym typeface="Wingdings" pitchFamily="2" charset="2"/>
              </a:rPr>
              <a:t>		     doc{5, location{2}}</a:t>
            </a:r>
          </a:p>
        </p:txBody>
      </p:sp>
    </p:spTree>
    <p:extLst>
      <p:ext uri="{BB962C8B-B14F-4D97-AF65-F5344CB8AC3E}">
        <p14:creationId xmlns:p14="http://schemas.microsoft.com/office/powerpoint/2010/main" val="47551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600131" y="4226494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9AA6E-394D-1347-AA09-ED5735B9BF52}"/>
              </a:ext>
            </a:extLst>
          </p:cNvPr>
          <p:cNvSpPr txBox="1"/>
          <p:nvPr/>
        </p:nvSpPr>
        <p:spPr>
          <a:xfrm>
            <a:off x="804771" y="1863935"/>
            <a:ext cx="36256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location{0}}</a:t>
            </a:r>
          </a:p>
          <a:p>
            <a:r>
              <a:rPr lang="en-US" sz="2400" dirty="0">
                <a:sym typeface="Wingdings" pitchFamily="2" charset="2"/>
              </a:rPr>
              <a:t>		   doc{1, location{0}}</a:t>
            </a:r>
          </a:p>
          <a:p>
            <a:r>
              <a:rPr lang="en-US" sz="2400" dirty="0">
                <a:sym typeface="Wingdings" pitchFamily="2" charset="2"/>
              </a:rPr>
              <a:t>		   doc{3, location{2}}</a:t>
            </a:r>
          </a:p>
          <a:p>
            <a:r>
              <a:rPr lang="en-US" sz="2400" dirty="0">
                <a:sym typeface="Wingdings" pitchFamily="2" charset="2"/>
              </a:rPr>
              <a:t>		   doc{4, location{2}}</a:t>
            </a:r>
          </a:p>
          <a:p>
            <a:r>
              <a:rPr lang="en-US" sz="24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0DF18-F05E-DE4D-9941-803816F65E14}"/>
              </a:ext>
            </a:extLst>
          </p:cNvPr>
          <p:cNvSpPr txBox="1"/>
          <p:nvPr/>
        </p:nvSpPr>
        <p:spPr>
          <a:xfrm>
            <a:off x="4908598" y="1863935"/>
            <a:ext cx="4050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world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location{1}}</a:t>
            </a:r>
          </a:p>
          <a:p>
            <a:r>
              <a:rPr lang="en-US" sz="2400" dirty="0">
                <a:sym typeface="Wingdings" pitchFamily="2" charset="2"/>
              </a:rPr>
              <a:t>		     doc{2, location{0}}</a:t>
            </a:r>
          </a:p>
          <a:p>
            <a:r>
              <a:rPr lang="en-US" sz="2400" dirty="0">
                <a:sym typeface="Wingdings" pitchFamily="2" charset="2"/>
              </a:rPr>
              <a:t>		     doc{3, location{0, 1}}</a:t>
            </a:r>
          </a:p>
          <a:p>
            <a:r>
              <a:rPr lang="en-US" sz="2400" dirty="0">
                <a:sym typeface="Wingdings" pitchFamily="2" charset="2"/>
              </a:rPr>
              <a:t>		     doc{4, location{4}}</a:t>
            </a:r>
          </a:p>
          <a:p>
            <a:r>
              <a:rPr lang="en-US" sz="24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1430735" y="4794668"/>
            <a:ext cx="333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one : document lists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9AEBE-0679-1F43-8640-5C2296BF1C91}"/>
              </a:ext>
            </a:extLst>
          </p:cNvPr>
          <p:cNvGrpSpPr/>
          <p:nvPr/>
        </p:nvGrpSpPr>
        <p:grpSpPr>
          <a:xfrm>
            <a:off x="1212049" y="5771235"/>
            <a:ext cx="2895645" cy="584775"/>
            <a:chOff x="1212049" y="5771235"/>
            <a:chExt cx="2895645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9F75B-0453-5045-8C62-7F967CC47DF4}"/>
                </a:ext>
              </a:extLst>
            </p:cNvPr>
            <p:cNvSpPr txBox="1"/>
            <p:nvPr/>
          </p:nvSpPr>
          <p:spPr>
            <a:xfrm>
              <a:off x="1839124" y="5771235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1, 3, 4, 5}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E77AB6-128D-694E-A5AE-DCD270DB1CFB}"/>
                </a:ext>
              </a:extLst>
            </p:cNvPr>
            <p:cNvSpPr/>
            <p:nvPr/>
          </p:nvSpPr>
          <p:spPr>
            <a:xfrm>
              <a:off x="1212049" y="5878742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hello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A4E68A-DBC1-A641-88A3-CB5B055DCA10}"/>
              </a:ext>
            </a:extLst>
          </p:cNvPr>
          <p:cNvGrpSpPr/>
          <p:nvPr/>
        </p:nvGrpSpPr>
        <p:grpSpPr>
          <a:xfrm>
            <a:off x="4359440" y="5771235"/>
            <a:ext cx="2929079" cy="584775"/>
            <a:chOff x="4359440" y="5771235"/>
            <a:chExt cx="2929079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74F07D-085C-3C46-826A-ECFE95B20810}"/>
                </a:ext>
              </a:extLst>
            </p:cNvPr>
            <p:cNvSpPr txBox="1"/>
            <p:nvPr/>
          </p:nvSpPr>
          <p:spPr>
            <a:xfrm>
              <a:off x="5019949" y="5771235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2, 3, 4, 5}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C53943-90FB-234A-B82B-57894920D4D6}"/>
                </a:ext>
              </a:extLst>
            </p:cNvPr>
            <p:cNvSpPr/>
            <p:nvPr/>
          </p:nvSpPr>
          <p:spPr>
            <a:xfrm>
              <a:off x="4359440" y="5909380"/>
              <a:ext cx="738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world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922789" y="5773252"/>
            <a:ext cx="6044787" cy="584775"/>
            <a:chOff x="98390" y="6260880"/>
            <a:chExt cx="604478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4050965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98390" y="6405898"/>
              <a:ext cx="60447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5972A5-2579-F042-B3E7-9B00F74A5FAE}"/>
              </a:ext>
            </a:extLst>
          </p:cNvPr>
          <p:cNvSpPr txBox="1"/>
          <p:nvPr/>
        </p:nvSpPr>
        <p:spPr>
          <a:xfrm>
            <a:off x="7122254" y="6428231"/>
            <a:ext cx="200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Intersection of lists</a:t>
            </a:r>
          </a:p>
        </p:txBody>
      </p:sp>
    </p:spTree>
    <p:extLst>
      <p:ext uri="{BB962C8B-B14F-4D97-AF65-F5344CB8AC3E}">
        <p14:creationId xmlns:p14="http://schemas.microsoft.com/office/powerpoint/2010/main" val="32448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812411" y="416141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65126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65126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{1}}</a:t>
            </a:r>
          </a:p>
        </p:txBody>
      </p:sp>
    </p:spTree>
    <p:extLst>
      <p:ext uri="{BB962C8B-B14F-4D97-AF65-F5344CB8AC3E}">
        <p14:creationId xmlns:p14="http://schemas.microsoft.com/office/powerpoint/2010/main" val="32319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812411" y="416141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65126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{0}</a:t>
            </a:r>
            <a:r>
              <a:rPr lang="en-US" sz="1600" dirty="0">
                <a:sym typeface="Wingdings" pitchFamily="2" charset="2"/>
              </a:rPr>
              <a:t>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65126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</a:t>
            </a:r>
            <a:r>
              <a:rPr lang="en-US" sz="1600" b="1" dirty="0">
                <a:solidFill>
                  <a:srgbClr val="E18344"/>
                </a:solidFill>
                <a:sym typeface="Wingdings" pitchFamily="2" charset="2"/>
              </a:rPr>
              <a:t>{1}</a:t>
            </a:r>
            <a:r>
              <a:rPr lang="en-US" sz="1600" dirty="0">
                <a:sym typeface="Wingdings" pitchFamily="2" charset="2"/>
              </a:rPr>
              <a:t>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</a:t>
            </a:r>
            <a:r>
              <a:rPr lang="en-US" sz="2800" dirty="0">
                <a:solidFill>
                  <a:srgbClr val="FF0000"/>
                </a:solidFill>
              </a:rPr>
              <a:t>{0}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E18344"/>
                </a:solidFill>
              </a:rPr>
              <a:t>{1}</a:t>
            </a:r>
            <a:r>
              <a:rPr lang="en-US" sz="2800" dirty="0"/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39169B-AA85-9C48-A41F-083C948A0EB7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489820" y="2961314"/>
            <a:ext cx="748781" cy="181049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C71A8-A9A9-1C4D-BA42-530C5BF6CC45}"/>
              </a:ext>
            </a:extLst>
          </p:cNvPr>
          <p:cNvCxnSpPr>
            <a:cxnSpLocks/>
          </p:cNvCxnSpPr>
          <p:nvPr/>
        </p:nvCxnSpPr>
        <p:spPr>
          <a:xfrm flipH="1">
            <a:off x="5075178" y="2961314"/>
            <a:ext cx="2609139" cy="1887523"/>
          </a:xfrm>
          <a:prstGeom prst="straightConnector1">
            <a:avLst/>
          </a:prstGeom>
          <a:ln>
            <a:solidFill>
              <a:srgbClr val="E18344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5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954987" y="4120922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892596" y="266940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4996423" y="266940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{1}}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F2182-3E9D-F84A-8BAC-96FD8A66524A}"/>
              </a:ext>
            </a:extLst>
          </p:cNvPr>
          <p:cNvSpPr txBox="1"/>
          <p:nvPr/>
        </p:nvSpPr>
        <p:spPr>
          <a:xfrm>
            <a:off x="3013746" y="5248015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3 : {{2}, {0, 1}}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5C8E6-49B0-D041-BC7B-8CD12B248851}"/>
              </a:ext>
            </a:extLst>
          </p:cNvPr>
          <p:cNvSpPr txBox="1"/>
          <p:nvPr/>
        </p:nvSpPr>
        <p:spPr>
          <a:xfrm>
            <a:off x="3013746" y="5772703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4 : {{2}, {4}}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727FC-2273-DF4A-978B-1F1AC45B7544}"/>
              </a:ext>
            </a:extLst>
          </p:cNvPr>
          <p:cNvSpPr txBox="1"/>
          <p:nvPr/>
        </p:nvSpPr>
        <p:spPr>
          <a:xfrm>
            <a:off x="3020691" y="6252017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5 : {{1}, {2}}</a:t>
            </a:r>
          </a:p>
        </p:txBody>
      </p:sp>
    </p:spTree>
    <p:extLst>
      <p:ext uri="{BB962C8B-B14F-4D97-AF65-F5344CB8AC3E}">
        <p14:creationId xmlns:p14="http://schemas.microsoft.com/office/powerpoint/2010/main" val="1108055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3012519" y="388542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892596" y="2561981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4996423" y="2561981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C991FB-BEE9-4D4C-8265-C4ECCB8FB6D6}"/>
              </a:ext>
            </a:extLst>
          </p:cNvPr>
          <p:cNvGrpSpPr/>
          <p:nvPr/>
        </p:nvGrpSpPr>
        <p:grpSpPr>
          <a:xfrm>
            <a:off x="3013746" y="4771804"/>
            <a:ext cx="2803973" cy="2003433"/>
            <a:chOff x="3013746" y="4771804"/>
            <a:chExt cx="2803973" cy="20034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17AD05-7D1D-CE4E-943A-6966584AB535}"/>
                </a:ext>
              </a:extLst>
            </p:cNvPr>
            <p:cNvSpPr txBox="1"/>
            <p:nvPr/>
          </p:nvSpPr>
          <p:spPr>
            <a:xfrm>
              <a:off x="3013746" y="4771804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0 : {{0}, {1}}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4F2182-3E9D-F84A-8BAC-96FD8A66524A}"/>
                </a:ext>
              </a:extLst>
            </p:cNvPr>
            <p:cNvSpPr txBox="1"/>
            <p:nvPr/>
          </p:nvSpPr>
          <p:spPr>
            <a:xfrm>
              <a:off x="3013746" y="5248015"/>
              <a:ext cx="2803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3 : {{2}, {0, 1}}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5C8E6-49B0-D041-BC7B-8CD12B248851}"/>
                </a:ext>
              </a:extLst>
            </p:cNvPr>
            <p:cNvSpPr txBox="1"/>
            <p:nvPr/>
          </p:nvSpPr>
          <p:spPr>
            <a:xfrm>
              <a:off x="3013746" y="5772703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4 : {{2}, {4}}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4727FC-2273-DF4A-978B-1F1AC45B7544}"/>
                </a:ext>
              </a:extLst>
            </p:cNvPr>
            <p:cNvSpPr txBox="1"/>
            <p:nvPr/>
          </p:nvSpPr>
          <p:spPr>
            <a:xfrm>
              <a:off x="3020691" y="6252017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5 : {{1}, {2}}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406AAE-98E2-C74C-9EAB-388EC02380C9}"/>
              </a:ext>
            </a:extLst>
          </p:cNvPr>
          <p:cNvSpPr txBox="1"/>
          <p:nvPr/>
        </p:nvSpPr>
        <p:spPr>
          <a:xfrm>
            <a:off x="4186106" y="4412609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DD8065-BACA-5A4E-9A81-A188652BA2C2}"/>
              </a:ext>
            </a:extLst>
          </p:cNvPr>
          <p:cNvSpPr txBox="1"/>
          <p:nvPr/>
        </p:nvSpPr>
        <p:spPr>
          <a:xfrm>
            <a:off x="4824781" y="440754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B78446-61C5-3E43-AF42-C4FA0DC610D4}"/>
              </a:ext>
            </a:extLst>
          </p:cNvPr>
          <p:cNvGrpSpPr/>
          <p:nvPr/>
        </p:nvGrpSpPr>
        <p:grpSpPr>
          <a:xfrm>
            <a:off x="3020691" y="4771804"/>
            <a:ext cx="2914580" cy="2003433"/>
            <a:chOff x="3013746" y="4771804"/>
            <a:chExt cx="2914580" cy="200343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17210-3000-8041-BB11-349F7CF305DF}"/>
                </a:ext>
              </a:extLst>
            </p:cNvPr>
            <p:cNvSpPr txBox="1"/>
            <p:nvPr/>
          </p:nvSpPr>
          <p:spPr>
            <a:xfrm>
              <a:off x="3013746" y="4771804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0 : {{0}, {0}}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932F88-6D1D-0845-9473-C32878A98830}"/>
                </a:ext>
              </a:extLst>
            </p:cNvPr>
            <p:cNvSpPr txBox="1"/>
            <p:nvPr/>
          </p:nvSpPr>
          <p:spPr>
            <a:xfrm>
              <a:off x="3013746" y="5248015"/>
              <a:ext cx="2914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3 : {{2}, {-1, 0}}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5D7A60-B577-3D4D-8D96-EA1694799576}"/>
                </a:ext>
              </a:extLst>
            </p:cNvPr>
            <p:cNvSpPr txBox="1"/>
            <p:nvPr/>
          </p:nvSpPr>
          <p:spPr>
            <a:xfrm>
              <a:off x="3013746" y="5772703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4 : {{2}, {3}}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A1DC00-B32F-DB4F-80B7-1676E894871E}"/>
                </a:ext>
              </a:extLst>
            </p:cNvPr>
            <p:cNvSpPr txBox="1"/>
            <p:nvPr/>
          </p:nvSpPr>
          <p:spPr>
            <a:xfrm>
              <a:off x="3020691" y="6252017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5 : {{1}, {1}}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01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963376" y="4026754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568883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568883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1116297" y="47777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{0}}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F2182-3E9D-F84A-8BAC-96FD8A66524A}"/>
              </a:ext>
            </a:extLst>
          </p:cNvPr>
          <p:cNvSpPr txBox="1"/>
          <p:nvPr/>
        </p:nvSpPr>
        <p:spPr>
          <a:xfrm>
            <a:off x="1116297" y="5253915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3 : {{2}, {-1, 0}}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5C8E6-49B0-D041-BC7B-8CD12B248851}"/>
              </a:ext>
            </a:extLst>
          </p:cNvPr>
          <p:cNvSpPr txBox="1"/>
          <p:nvPr/>
        </p:nvSpPr>
        <p:spPr>
          <a:xfrm>
            <a:off x="1116297" y="5778603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4 : {{2}, {3}}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727FC-2273-DF4A-978B-1F1AC45B7544}"/>
              </a:ext>
            </a:extLst>
          </p:cNvPr>
          <p:cNvSpPr txBox="1"/>
          <p:nvPr/>
        </p:nvSpPr>
        <p:spPr>
          <a:xfrm>
            <a:off x="1123242" y="6257917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5 : {{1}, {1}}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CD037-7A76-3246-9FA3-B3186EE774EC}"/>
              </a:ext>
            </a:extLst>
          </p:cNvPr>
          <p:cNvSpPr txBox="1"/>
          <p:nvPr/>
        </p:nvSpPr>
        <p:spPr>
          <a:xfrm>
            <a:off x="3765542" y="488768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D99786-3227-4F43-A83D-4DC2A3EC5952}"/>
              </a:ext>
            </a:extLst>
          </p:cNvPr>
          <p:cNvSpPr txBox="1"/>
          <p:nvPr/>
        </p:nvSpPr>
        <p:spPr>
          <a:xfrm>
            <a:off x="3765542" y="634072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5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86747-7E4E-094C-A4DF-3FEE5DFA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21" y="5034671"/>
            <a:ext cx="3984076" cy="1306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463C3E-BDBB-0D44-9DE5-0E533E80CCBB}"/>
              </a:ext>
            </a:extLst>
          </p:cNvPr>
          <p:cNvSpPr/>
          <p:nvPr/>
        </p:nvSpPr>
        <p:spPr>
          <a:xfrm>
            <a:off x="6442745" y="5880822"/>
            <a:ext cx="494950" cy="31878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3ADD6-27C0-7947-A9DA-78EA1BFBBE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does the big-O notation mean?</a:t>
            </a:r>
          </a:p>
          <a:p>
            <a:endParaRPr lang="en-US" dirty="0"/>
          </a:p>
          <a:p>
            <a:r>
              <a:rPr lang="en-US" dirty="0"/>
              <a:t>Which sorting is faster, insertion sort or bubble sort?</a:t>
            </a:r>
          </a:p>
          <a:p>
            <a:endParaRPr lang="en-US" dirty="0"/>
          </a:p>
          <a:p>
            <a:r>
              <a:rPr lang="en-US" dirty="0"/>
              <a:t>What does it mean ”quick sort is not stable”?</a:t>
            </a:r>
          </a:p>
          <a:p>
            <a:endParaRPr lang="en-US" dirty="0"/>
          </a:p>
          <a:p>
            <a:r>
              <a:rPr lang="en-US" dirty="0"/>
              <a:t>Does merge sort require O(1) space?</a:t>
            </a:r>
          </a:p>
          <a:p>
            <a:endParaRPr lang="en-US" dirty="0"/>
          </a:p>
          <a:p>
            <a:r>
              <a:rPr lang="en-US" dirty="0"/>
              <a:t>High Performance Computing  101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B9A98-2531-AE45-809B-B8F9DA51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59132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EC77A-5293-9F45-99C4-0FEDB9B9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Bubble Sort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598A9-9B2D-6243-A22E-86DD55F6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61" y="2223639"/>
            <a:ext cx="5334597" cy="288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64149-EF0C-1949-AD7F-C10AEF01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57" y="2223636"/>
            <a:ext cx="5334601" cy="288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86487-237C-C443-85AF-9330B6E3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61" y="2223636"/>
            <a:ext cx="5334597" cy="28806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9D9793-9811-3044-97A7-99B535747339}"/>
              </a:ext>
            </a:extLst>
          </p:cNvPr>
          <p:cNvSpPr/>
          <p:nvPr/>
        </p:nvSpPr>
        <p:spPr>
          <a:xfrm>
            <a:off x="895873" y="5239435"/>
            <a:ext cx="6714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http://computationaltales.blogspot.com/2011/04/bullies-bubble-sort-and-soccer-tickets.html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30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12911</TotalTime>
  <Words>2888</Words>
  <Application>Microsoft Macintosh PowerPoint</Application>
  <PresentationFormat>On-screen Show (4:3)</PresentationFormat>
  <Paragraphs>565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Encode Sans Normal Black</vt:lpstr>
      <vt:lpstr>Open Sans</vt:lpstr>
      <vt:lpstr>Open Sans Light</vt:lpstr>
      <vt:lpstr>Uni Sans Regular</vt:lpstr>
      <vt:lpstr>Algerian</vt:lpstr>
      <vt:lpstr>Arial</vt:lpstr>
      <vt:lpstr>Calibri</vt:lpstr>
      <vt:lpstr>Cambria Math</vt:lpstr>
      <vt:lpstr>DIN</vt:lpstr>
      <vt:lpstr>Lucida Grande</vt:lpstr>
      <vt:lpstr>Custom Design</vt:lpstr>
      <vt:lpstr>1_Custom Design</vt:lpstr>
      <vt:lpstr>PowerPoint Presentation</vt:lpstr>
      <vt:lpstr>CSS143 Computer Programming (II)</vt:lpstr>
      <vt:lpstr>Comparison</vt:lpstr>
      <vt:lpstr>Comparison</vt:lpstr>
      <vt:lpstr>Comparison</vt:lpstr>
      <vt:lpstr>Comparison</vt:lpstr>
      <vt:lpstr>Comparison</vt:lpstr>
      <vt:lpstr>The Bubble Sort Story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Big O</vt:lpstr>
      <vt:lpstr>PowerPoint Presentation</vt:lpstr>
      <vt:lpstr>Big O</vt:lpstr>
      <vt:lpstr>Big O</vt:lpstr>
      <vt:lpstr>Big O</vt:lpstr>
      <vt:lpstr>Big O</vt:lpstr>
      <vt:lpstr>Big O</vt:lpstr>
      <vt:lpstr>Bubble Sort Complexity</vt:lpstr>
      <vt:lpstr>Bubble Sort Complexity</vt:lpstr>
      <vt:lpstr>Insertion Sort</vt:lpstr>
      <vt:lpstr>Insertion Sort</vt:lpstr>
      <vt:lpstr>Insertion Sort</vt:lpstr>
      <vt:lpstr>Insertion Sort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Can we do better?</vt:lpstr>
      <vt:lpstr>Can we do better?</vt:lpstr>
      <vt:lpstr>Can we do better?</vt:lpstr>
      <vt:lpstr>Quick Sort</vt:lpstr>
      <vt:lpstr>Quick Sort</vt:lpstr>
      <vt:lpstr>Quick Sort</vt:lpstr>
      <vt:lpstr>Quick Sort</vt:lpstr>
      <vt:lpstr>Exercise</vt:lpstr>
      <vt:lpstr>Stability of Sorting</vt:lpstr>
      <vt:lpstr>Merge Sort</vt:lpstr>
      <vt:lpstr>Merge Sort Complexity</vt:lpstr>
      <vt:lpstr>Sorting Complexity </vt:lpstr>
      <vt:lpstr>Merge Sort</vt:lpstr>
      <vt:lpstr>Sorting Algorithm</vt:lpstr>
      <vt:lpstr>The 〖O(n〗^3) Star of Matrix Multiple</vt:lpstr>
      <vt:lpstr>The 〖O(n〗^3) Star of Matrix Multiple</vt:lpstr>
      <vt:lpstr>The 〖O(n〗^3) Star of Matrix Multiple</vt:lpstr>
      <vt:lpstr>The 〖O(n〗^3) Star of Matrix Multiple</vt:lpstr>
      <vt:lpstr>Numerical High Performance Computing</vt:lpstr>
      <vt:lpstr>Numerical High Performance Computing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980</cp:revision>
  <cp:lastPrinted>2016-02-10T20:19:12Z</cp:lastPrinted>
  <dcterms:created xsi:type="dcterms:W3CDTF">2014-10-14T00:51:43Z</dcterms:created>
  <dcterms:modified xsi:type="dcterms:W3CDTF">2020-03-03T04:14:36Z</dcterms:modified>
</cp:coreProperties>
</file>